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Comfortaa" panose="020B0604020202020204" charset="0"/>
      <p:regular r:id="rId20"/>
      <p:bold r:id="rId21"/>
    </p:embeddedFont>
    <p:embeddedFont>
      <p:font typeface="Roboto" panose="020B0604020202020204" charset="0"/>
      <p:regular r:id="rId22"/>
      <p:bold r:id="rId23"/>
      <p:italic r:id="rId24"/>
      <p:boldItalic r:id="rId25"/>
    </p:embeddedFont>
    <p:embeddedFont>
      <p:font typeface="Roboto Medium"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82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e87e22df0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e87e22df0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4e87e22df0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e87e22df0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e87e22df0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e87e22df0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4e87e22df0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4e87e22df0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e87e22df0_0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e87e22df0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4e87e22df0_0_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4e87e22df0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4e87e22df0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4e87e22df0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e87e22df0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e87e22df0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e87e22df0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e87e22df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4e87e22df0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4e87e22df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e87e22df0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4e87e22df0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4e87e22df0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4e87e22df0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4e87e22df0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4e87e22df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e87e22df0_0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e87e22df0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e87e22df0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e87e22df0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e87e22df0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e87e22df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crazy8girl.shinyapps.io/association_mining/"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hyperlink" Target="https://drive.google.com/open?id=1Dvm7M6vNFqga3V97Ls31R1gzW0aUapPz"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3"/>
          <p:cNvPicPr preferRelativeResize="0"/>
          <p:nvPr/>
        </p:nvPicPr>
        <p:blipFill rotWithShape="1">
          <a:blip r:embed="rId3">
            <a:alphaModFix/>
          </a:blip>
          <a:srcRect l="33118" t="8500" r="11414"/>
          <a:stretch/>
        </p:blipFill>
        <p:spPr>
          <a:xfrm>
            <a:off x="0" y="0"/>
            <a:ext cx="9144000" cy="5143500"/>
          </a:xfrm>
          <a:prstGeom prst="rect">
            <a:avLst/>
          </a:prstGeom>
          <a:noFill/>
          <a:ln>
            <a:noFill/>
          </a:ln>
          <a:effectLst>
            <a:outerShdw blurRad="257175" dist="19050" dir="5400000" algn="bl" rotWithShape="0">
              <a:srgbClr val="000000">
                <a:alpha val="47000"/>
              </a:srgbClr>
            </a:outerShdw>
            <a:reflection endPos="30000" dist="38100" dir="5400000" fadeDir="5400012" sy="-100000" algn="bl" rotWithShape="0"/>
          </a:effectLst>
        </p:spPr>
      </p:pic>
      <p:sp>
        <p:nvSpPr>
          <p:cNvPr id="68" name="Google Shape;68;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Market Basket Analysis </a:t>
            </a:r>
            <a:endParaRPr/>
          </a:p>
          <a:p>
            <a:pPr marL="0" lvl="0" indent="0" algn="l" rtl="0">
              <a:spcBef>
                <a:spcPts val="0"/>
              </a:spcBef>
              <a:spcAft>
                <a:spcPts val="0"/>
              </a:spcAft>
              <a:buNone/>
            </a:pPr>
            <a:r>
              <a:rPr lang="en" sz="2400"/>
              <a:t>Anticipating Customer Behaviour </a:t>
            </a:r>
            <a:endParaRPr sz="2400"/>
          </a:p>
        </p:txBody>
      </p:sp>
      <p:sp>
        <p:nvSpPr>
          <p:cNvPr id="69" name="Google Shape;69;p13"/>
          <p:cNvSpPr txBox="1">
            <a:spLocks noGrp="1"/>
          </p:cNvSpPr>
          <p:nvPr>
            <p:ph type="subTitle" idx="1"/>
          </p:nvPr>
        </p:nvSpPr>
        <p:spPr>
          <a:xfrm>
            <a:off x="5083950" y="3229475"/>
            <a:ext cx="37614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CSDA1040: Advance Methods of Data Analysis</a:t>
            </a:r>
            <a:endParaRPr dirty="0"/>
          </a:p>
          <a:p>
            <a:pPr marL="0" lvl="0" indent="0" algn="l" rtl="0">
              <a:spcBef>
                <a:spcPts val="0"/>
              </a:spcBef>
              <a:spcAft>
                <a:spcPts val="0"/>
              </a:spcAft>
              <a:buNone/>
            </a:pPr>
            <a:r>
              <a:rPr lang="en"/>
              <a:t>Jennifer Johnson &amp; Jessee Ho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Mining Association Rules using APRIORI</a:t>
            </a:r>
            <a:endParaRPr/>
          </a:p>
        </p:txBody>
      </p:sp>
      <p:sp>
        <p:nvSpPr>
          <p:cNvPr id="160" name="Google Shape;160;p22"/>
          <p:cNvSpPr txBox="1"/>
          <p:nvPr/>
        </p:nvSpPr>
        <p:spPr>
          <a:xfrm>
            <a:off x="3372350" y="75550"/>
            <a:ext cx="5743800" cy="7254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085631"/>
                </a:solidFill>
                <a:latin typeface="Roboto"/>
                <a:ea typeface="Roboto"/>
                <a:cs typeface="Roboto"/>
                <a:sym typeface="Roboto"/>
              </a:rPr>
              <a:t># MINING ASSOCIATIONS WITH THE APRIORI RULE</a:t>
            </a:r>
            <a:endParaRPr sz="1100">
              <a:solidFill>
                <a:srgbClr val="085631"/>
              </a:solidFill>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rules &lt;- apriori(trans, parameter=list(support=</a:t>
            </a:r>
            <a:r>
              <a:rPr lang="en" sz="1100">
                <a:solidFill>
                  <a:srgbClr val="0000FF"/>
                </a:solidFill>
                <a:latin typeface="Roboto"/>
                <a:ea typeface="Roboto"/>
                <a:cs typeface="Roboto"/>
                <a:sym typeface="Roboto"/>
              </a:rPr>
              <a:t>0.005</a:t>
            </a:r>
            <a:r>
              <a:rPr lang="en" sz="1100">
                <a:latin typeface="Roboto"/>
                <a:ea typeface="Roboto"/>
                <a:cs typeface="Roboto"/>
                <a:sym typeface="Roboto"/>
              </a:rPr>
              <a:t>, confidence=</a:t>
            </a:r>
            <a:r>
              <a:rPr lang="en" sz="1100">
                <a:solidFill>
                  <a:srgbClr val="0000FF"/>
                </a:solidFill>
                <a:latin typeface="Roboto"/>
                <a:ea typeface="Roboto"/>
                <a:cs typeface="Roboto"/>
                <a:sym typeface="Roboto"/>
              </a:rPr>
              <a:t>0.5</a:t>
            </a:r>
            <a:r>
              <a:rPr lang="en" sz="1100">
                <a:latin typeface="Roboto"/>
                <a:ea typeface="Roboto"/>
                <a:cs typeface="Roboto"/>
                <a:sym typeface="Roboto"/>
              </a:rPr>
              <a:t>))</a:t>
            </a:r>
            <a:endParaRPr sz="1100">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inspectDT(rules)</a:t>
            </a:r>
            <a:endParaRPr sz="1100">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None/>
            </a:pPr>
            <a:endParaRPr sz="1200">
              <a:solidFill>
                <a:srgbClr val="085631"/>
              </a:solidFill>
              <a:latin typeface="Roboto"/>
              <a:ea typeface="Roboto"/>
              <a:cs typeface="Roboto"/>
              <a:sym typeface="Roboto"/>
            </a:endParaRPr>
          </a:p>
          <a:p>
            <a:pPr marL="0" lvl="0" indent="0" algn="l" rtl="0">
              <a:spcBef>
                <a:spcPts val="0"/>
              </a:spcBef>
              <a:spcAft>
                <a:spcPts val="0"/>
              </a:spcAft>
              <a:buNone/>
            </a:pPr>
            <a:endParaRPr>
              <a:solidFill>
                <a:srgbClr val="085631"/>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161" name="Google Shape;161;p22"/>
          <p:cNvSpPr txBox="1"/>
          <p:nvPr/>
        </p:nvSpPr>
        <p:spPr>
          <a:xfrm>
            <a:off x="326000" y="1445825"/>
            <a:ext cx="2600700" cy="3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For the purposes of analyzing the model, we utilize the parameters: support 0.005 and confidence 0.05 in order to generate a manageable 26 association rules.</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In deployment, we utilized support of 0.005 and confidence of 0.25 because we wanted to make the application more flexible to client needs.</a:t>
            </a:r>
            <a:endParaRPr>
              <a:latin typeface="Roboto"/>
              <a:ea typeface="Roboto"/>
              <a:cs typeface="Roboto"/>
              <a:sym typeface="Roboto"/>
            </a:endParaRPr>
          </a:p>
        </p:txBody>
      </p:sp>
      <p:pic>
        <p:nvPicPr>
          <p:cNvPr id="162" name="Google Shape;162;p22"/>
          <p:cNvPicPr preferRelativeResize="0"/>
          <p:nvPr/>
        </p:nvPicPr>
        <p:blipFill>
          <a:blip r:embed="rId3">
            <a:alphaModFix/>
          </a:blip>
          <a:stretch>
            <a:fillRect/>
          </a:stretch>
        </p:blipFill>
        <p:spPr>
          <a:xfrm>
            <a:off x="3997826" y="902625"/>
            <a:ext cx="4195550" cy="2526425"/>
          </a:xfrm>
          <a:prstGeom prst="rect">
            <a:avLst/>
          </a:prstGeom>
          <a:noFill/>
          <a:ln>
            <a:noFill/>
          </a:ln>
        </p:spPr>
      </p:pic>
      <p:sp>
        <p:nvSpPr>
          <p:cNvPr id="163" name="Google Shape;163;p22"/>
          <p:cNvSpPr txBox="1"/>
          <p:nvPr/>
        </p:nvSpPr>
        <p:spPr>
          <a:xfrm>
            <a:off x="3466800" y="3530725"/>
            <a:ext cx="5649300" cy="7254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085631"/>
                </a:solidFill>
                <a:latin typeface="Roboto"/>
                <a:ea typeface="Roboto"/>
                <a:cs typeface="Roboto"/>
                <a:sym typeface="Roboto"/>
              </a:rPr>
              <a:t># PRUNING REDUNDANT RULES</a:t>
            </a:r>
            <a:endParaRPr sz="1100">
              <a:solidFill>
                <a:srgbClr val="085631"/>
              </a:solidFill>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rules.sorted = sort(rules, by=</a:t>
            </a:r>
            <a:r>
              <a:rPr lang="en" sz="1100">
                <a:solidFill>
                  <a:srgbClr val="085631"/>
                </a:solidFill>
                <a:latin typeface="Roboto"/>
                <a:ea typeface="Roboto"/>
                <a:cs typeface="Roboto"/>
                <a:sym typeface="Roboto"/>
              </a:rPr>
              <a:t>"lift"</a:t>
            </a:r>
            <a:r>
              <a:rPr lang="en" sz="1100">
                <a:latin typeface="Roboto"/>
                <a:ea typeface="Roboto"/>
                <a:cs typeface="Roboto"/>
                <a:sym typeface="Roboto"/>
              </a:rPr>
              <a:t>)</a:t>
            </a:r>
            <a:endParaRPr sz="1100">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rules.pruned &lt;- rules.sorted[!is.redundant(rules.sorted)]</a:t>
            </a:r>
            <a:endParaRPr sz="1100">
              <a:latin typeface="Roboto"/>
              <a:ea typeface="Roboto"/>
              <a:cs typeface="Roboto"/>
              <a:sym typeface="Roboto"/>
            </a:endParaRPr>
          </a:p>
          <a:p>
            <a:pPr marL="0" lvl="0" indent="0" algn="l" rtl="0">
              <a:spcBef>
                <a:spcPts val="0"/>
              </a:spcBef>
              <a:spcAft>
                <a:spcPts val="0"/>
              </a:spcAft>
              <a:buNone/>
            </a:pPr>
            <a:endParaRPr sz="1100">
              <a:solidFill>
                <a:srgbClr val="085631"/>
              </a:solidFill>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None/>
            </a:pPr>
            <a:endParaRPr sz="1200">
              <a:solidFill>
                <a:srgbClr val="085631"/>
              </a:solidFill>
              <a:latin typeface="Roboto"/>
              <a:ea typeface="Roboto"/>
              <a:cs typeface="Roboto"/>
              <a:sym typeface="Roboto"/>
            </a:endParaRPr>
          </a:p>
          <a:p>
            <a:pPr marL="0" lvl="0" indent="0" algn="l" rtl="0">
              <a:spcBef>
                <a:spcPts val="0"/>
              </a:spcBef>
              <a:spcAft>
                <a:spcPts val="0"/>
              </a:spcAft>
              <a:buNone/>
            </a:pPr>
            <a:endParaRPr>
              <a:solidFill>
                <a:srgbClr val="085631"/>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164" name="Google Shape;164;p22"/>
          <p:cNvSpPr txBox="1"/>
          <p:nvPr/>
        </p:nvSpPr>
        <p:spPr>
          <a:xfrm>
            <a:off x="3466800" y="4307350"/>
            <a:ext cx="5440500" cy="725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In the deployment, we utilize the above pruning code to clear redundant rules. This is not necessary at the demonstration parameters of support 0.005 and confidence 0.05</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2400"/>
              <a:t>Mining Association Rules using APRIORI</a:t>
            </a:r>
            <a:endParaRPr/>
          </a:p>
        </p:txBody>
      </p:sp>
      <p:pic>
        <p:nvPicPr>
          <p:cNvPr id="170" name="Google Shape;170;p23"/>
          <p:cNvPicPr preferRelativeResize="0"/>
          <p:nvPr/>
        </p:nvPicPr>
        <p:blipFill>
          <a:blip r:embed="rId3">
            <a:alphaModFix/>
          </a:blip>
          <a:stretch>
            <a:fillRect/>
          </a:stretch>
        </p:blipFill>
        <p:spPr>
          <a:xfrm>
            <a:off x="3597150" y="764200"/>
            <a:ext cx="5327705" cy="4219651"/>
          </a:xfrm>
          <a:prstGeom prst="rect">
            <a:avLst/>
          </a:prstGeom>
          <a:noFill/>
          <a:ln>
            <a:noFill/>
          </a:ln>
        </p:spPr>
      </p:pic>
      <p:sp>
        <p:nvSpPr>
          <p:cNvPr id="171" name="Google Shape;171;p23"/>
          <p:cNvSpPr txBox="1"/>
          <p:nvPr/>
        </p:nvSpPr>
        <p:spPr>
          <a:xfrm>
            <a:off x="181100" y="801075"/>
            <a:ext cx="3180300" cy="43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Our model has identified 26 association rules with minimum lift values of 1.9 indicating that the association rules are very likely to occur. </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These results can be interpreted as consumers who purchase bananas have:</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58.6% chance to purchase Fuji Apples and Strawberries</a:t>
            </a:r>
            <a:endParaRPr sz="1100">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58.3% chance to purchase Avocados and Fuji Apples</a:t>
            </a:r>
            <a:endParaRPr sz="1100">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58% chance to purchase Honeycrisp Apples and Strawberries</a:t>
            </a:r>
            <a:endParaRPr sz="1100">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And so on...</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4"/>
          <p:cNvPicPr preferRelativeResize="0"/>
          <p:nvPr/>
        </p:nvPicPr>
        <p:blipFill rotWithShape="1">
          <a:blip r:embed="rId3">
            <a:alphaModFix/>
          </a:blip>
          <a:srcRect b="1864"/>
          <a:stretch/>
        </p:blipFill>
        <p:spPr>
          <a:xfrm>
            <a:off x="3948175" y="695151"/>
            <a:ext cx="4961126" cy="3945250"/>
          </a:xfrm>
          <a:prstGeom prst="rect">
            <a:avLst/>
          </a:prstGeom>
          <a:noFill/>
          <a:ln>
            <a:noFill/>
          </a:ln>
        </p:spPr>
      </p:pic>
      <p:sp>
        <p:nvSpPr>
          <p:cNvPr id="177" name="Google Shape;177;p2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Visualization: Graph Plot</a:t>
            </a:r>
            <a:endParaRPr/>
          </a:p>
        </p:txBody>
      </p:sp>
      <p:sp>
        <p:nvSpPr>
          <p:cNvPr id="178" name="Google Shape;178;p24"/>
          <p:cNvSpPr txBox="1"/>
          <p:nvPr/>
        </p:nvSpPr>
        <p:spPr>
          <a:xfrm>
            <a:off x="152125" y="760650"/>
            <a:ext cx="3216600" cy="41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This visualization represent the rules as a graph with items labeled vertices, and rules represented as vertices connected to items using arrows.</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The association rules outline in the previous slide can be visualized in this graph where banana has a strong association with Fuji Apples, Strawberries and Avocados.</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Recall:</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457200" lvl="0" indent="0" algn="l" rtl="0">
              <a:spcBef>
                <a:spcPts val="0"/>
              </a:spcBef>
              <a:spcAft>
                <a:spcPts val="0"/>
              </a:spcAft>
              <a:buNone/>
            </a:pPr>
            <a:r>
              <a:rPr lang="en" sz="1100">
                <a:latin typeface="Roboto"/>
                <a:ea typeface="Roboto"/>
                <a:cs typeface="Roboto"/>
                <a:sym typeface="Roboto"/>
              </a:rPr>
              <a:t>58.6% chance to purchase Fuji Apples and Strawberries</a:t>
            </a:r>
            <a:endParaRPr sz="1100">
              <a:latin typeface="Roboto"/>
              <a:ea typeface="Roboto"/>
              <a:cs typeface="Roboto"/>
              <a:sym typeface="Roboto"/>
            </a:endParaRPr>
          </a:p>
          <a:p>
            <a:pPr marL="457200" lvl="0" indent="0" algn="l" rtl="0">
              <a:spcBef>
                <a:spcPts val="0"/>
              </a:spcBef>
              <a:spcAft>
                <a:spcPts val="0"/>
              </a:spcAft>
              <a:buClr>
                <a:srgbClr val="000000"/>
              </a:buClr>
              <a:buSzPts val="1100"/>
              <a:buFont typeface="Arial"/>
              <a:buNone/>
            </a:pPr>
            <a:endParaRPr sz="1100">
              <a:latin typeface="Roboto"/>
              <a:ea typeface="Roboto"/>
              <a:cs typeface="Roboto"/>
              <a:sym typeface="Roboto"/>
            </a:endParaRPr>
          </a:p>
          <a:p>
            <a:pPr marL="457200" lvl="0" indent="0" algn="l" rtl="0">
              <a:spcBef>
                <a:spcPts val="0"/>
              </a:spcBef>
              <a:spcAft>
                <a:spcPts val="0"/>
              </a:spcAft>
              <a:buClr>
                <a:srgbClr val="000000"/>
              </a:buClr>
              <a:buSzPts val="1100"/>
              <a:buFont typeface="Arial"/>
              <a:buNone/>
            </a:pPr>
            <a:r>
              <a:rPr lang="en" sz="1100">
                <a:latin typeface="Roboto"/>
                <a:ea typeface="Roboto"/>
                <a:cs typeface="Roboto"/>
                <a:sym typeface="Roboto"/>
              </a:rPr>
              <a:t>58.3% chance to purchase Avocados and Fuji Apples</a:t>
            </a:r>
            <a:endParaRPr sz="1100">
              <a:latin typeface="Roboto"/>
              <a:ea typeface="Roboto"/>
              <a:cs typeface="Roboto"/>
              <a:sym typeface="Roboto"/>
            </a:endParaRPr>
          </a:p>
          <a:p>
            <a:pPr marL="457200" lvl="0" indent="0" algn="l" rtl="0">
              <a:spcBef>
                <a:spcPts val="0"/>
              </a:spcBef>
              <a:spcAft>
                <a:spcPts val="0"/>
              </a:spcAft>
              <a:buClr>
                <a:srgbClr val="000000"/>
              </a:buClr>
              <a:buSzPts val="1100"/>
              <a:buFont typeface="Arial"/>
              <a:buNone/>
            </a:pPr>
            <a:endParaRPr sz="1100">
              <a:latin typeface="Roboto"/>
              <a:ea typeface="Roboto"/>
              <a:cs typeface="Roboto"/>
              <a:sym typeface="Roboto"/>
            </a:endParaRPr>
          </a:p>
          <a:p>
            <a:pPr marL="457200" lvl="0" indent="0" algn="l" rtl="0">
              <a:spcBef>
                <a:spcPts val="0"/>
              </a:spcBef>
              <a:spcAft>
                <a:spcPts val="0"/>
              </a:spcAft>
              <a:buNone/>
            </a:pPr>
            <a:r>
              <a:rPr lang="en" sz="1100">
                <a:latin typeface="Roboto"/>
                <a:ea typeface="Roboto"/>
                <a:cs typeface="Roboto"/>
                <a:sym typeface="Roboto"/>
              </a:rPr>
              <a:t>58% chance to purchase Honeycrisp Apples and Strawberries</a:t>
            </a:r>
            <a:endParaRPr sz="1100">
              <a:latin typeface="Roboto"/>
              <a:ea typeface="Roboto"/>
              <a:cs typeface="Roboto"/>
              <a:sym typeface="Roboto"/>
            </a:endParaRPr>
          </a:p>
          <a:p>
            <a:pPr marL="457200" lvl="0" indent="0" algn="l" rtl="0">
              <a:spcBef>
                <a:spcPts val="0"/>
              </a:spcBef>
              <a:spcAft>
                <a:spcPts val="0"/>
              </a:spcAft>
              <a:buClr>
                <a:srgbClr val="000000"/>
              </a:buClr>
              <a:buSzPts val="1100"/>
              <a:buFont typeface="Arial"/>
              <a:buNone/>
            </a:pPr>
            <a:r>
              <a:rPr lang="en" sz="1100">
                <a:latin typeface="Roboto"/>
                <a:ea typeface="Roboto"/>
                <a:cs typeface="Roboto"/>
                <a:sym typeface="Roboto"/>
              </a:rPr>
              <a:t>...</a:t>
            </a:r>
            <a:endParaRPr sz="1100">
              <a:latin typeface="Roboto"/>
              <a:ea typeface="Roboto"/>
              <a:cs typeface="Roboto"/>
              <a:sym typeface="Roboto"/>
            </a:endParaRPr>
          </a:p>
        </p:txBody>
      </p:sp>
      <p:sp>
        <p:nvSpPr>
          <p:cNvPr id="179" name="Google Shape;179;p24"/>
          <p:cNvSpPr txBox="1"/>
          <p:nvPr/>
        </p:nvSpPr>
        <p:spPr>
          <a:xfrm>
            <a:off x="3948175" y="4716500"/>
            <a:ext cx="4961100" cy="4269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085631"/>
                </a:solidFill>
                <a:latin typeface="Roboto"/>
                <a:ea typeface="Roboto"/>
                <a:cs typeface="Roboto"/>
                <a:sym typeface="Roboto"/>
              </a:rPr>
              <a:t># Graph Plot</a:t>
            </a:r>
            <a:endParaRPr sz="1100">
              <a:solidFill>
                <a:srgbClr val="085631"/>
              </a:solidFill>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plot(sort(rules, by=</a:t>
            </a:r>
            <a:r>
              <a:rPr lang="en" sz="1100">
                <a:solidFill>
                  <a:srgbClr val="085631"/>
                </a:solidFill>
                <a:latin typeface="Roboto"/>
                <a:ea typeface="Roboto"/>
                <a:cs typeface="Roboto"/>
                <a:sym typeface="Roboto"/>
              </a:rPr>
              <a:t>"confidence"</a:t>
            </a:r>
            <a:r>
              <a:rPr lang="en" sz="1100">
                <a:latin typeface="Roboto"/>
                <a:ea typeface="Roboto"/>
                <a:cs typeface="Roboto"/>
                <a:sym typeface="Roboto"/>
              </a:rPr>
              <a:t>), method = </a:t>
            </a:r>
            <a:r>
              <a:rPr lang="en" sz="1100">
                <a:solidFill>
                  <a:srgbClr val="085631"/>
                </a:solidFill>
                <a:latin typeface="Roboto"/>
                <a:ea typeface="Roboto"/>
                <a:cs typeface="Roboto"/>
                <a:sym typeface="Roboto"/>
              </a:rPr>
              <a:t>"graph"</a:t>
            </a:r>
            <a:r>
              <a:rPr lang="en" sz="1100">
                <a:latin typeface="Roboto"/>
                <a:ea typeface="Roboto"/>
                <a:cs typeface="Roboto"/>
                <a:sym typeface="Roboto"/>
              </a:rPr>
              <a:t>)</a:t>
            </a:r>
            <a:endParaRPr sz="1100">
              <a:latin typeface="Roboto"/>
              <a:ea typeface="Roboto"/>
              <a:cs typeface="Roboto"/>
              <a:sym typeface="Roboto"/>
            </a:endParaRPr>
          </a:p>
          <a:p>
            <a:pPr marL="0" lvl="0" indent="0" algn="l" rtl="0">
              <a:spcBef>
                <a:spcPts val="0"/>
              </a:spcBef>
              <a:spcAft>
                <a:spcPts val="0"/>
              </a:spcAft>
              <a:buNone/>
            </a:pPr>
            <a:endParaRPr sz="1100">
              <a:solidFill>
                <a:srgbClr val="085631"/>
              </a:solidFill>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None/>
            </a:pPr>
            <a:endParaRPr sz="1200">
              <a:solidFill>
                <a:srgbClr val="085631"/>
              </a:solidFill>
              <a:latin typeface="Roboto"/>
              <a:ea typeface="Roboto"/>
              <a:cs typeface="Roboto"/>
              <a:sym typeface="Roboto"/>
            </a:endParaRPr>
          </a:p>
          <a:p>
            <a:pPr marL="0" lvl="0" indent="0" algn="l" rtl="0">
              <a:spcBef>
                <a:spcPts val="0"/>
              </a:spcBef>
              <a:spcAft>
                <a:spcPts val="0"/>
              </a:spcAft>
              <a:buNone/>
            </a:pPr>
            <a:endParaRPr>
              <a:solidFill>
                <a:srgbClr val="085631"/>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5"/>
          <p:cNvPicPr preferRelativeResize="0"/>
          <p:nvPr/>
        </p:nvPicPr>
        <p:blipFill>
          <a:blip r:embed="rId3">
            <a:alphaModFix/>
          </a:blip>
          <a:stretch>
            <a:fillRect/>
          </a:stretch>
        </p:blipFill>
        <p:spPr>
          <a:xfrm>
            <a:off x="2061925" y="804375"/>
            <a:ext cx="7015251" cy="3846525"/>
          </a:xfrm>
          <a:prstGeom prst="rect">
            <a:avLst/>
          </a:prstGeom>
          <a:noFill/>
          <a:ln>
            <a:noFill/>
          </a:ln>
        </p:spPr>
      </p:pic>
      <p:sp>
        <p:nvSpPr>
          <p:cNvPr id="185" name="Google Shape;185;p2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Visualization: Parallel Coordinate Plot</a:t>
            </a:r>
            <a:endParaRPr/>
          </a:p>
        </p:txBody>
      </p:sp>
      <p:sp>
        <p:nvSpPr>
          <p:cNvPr id="186" name="Google Shape;186;p25"/>
          <p:cNvSpPr txBox="1"/>
          <p:nvPr/>
        </p:nvSpPr>
        <p:spPr>
          <a:xfrm>
            <a:off x="98250" y="1180825"/>
            <a:ext cx="1803900" cy="37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Another plot that can be used to visualize the association rules between Bananas, Apples, Strawberry and Avocados.</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This shows the directionality of the association rules with chords stemming from the RHS banana.</a:t>
            </a:r>
            <a:endParaRPr>
              <a:latin typeface="Roboto"/>
              <a:ea typeface="Roboto"/>
              <a:cs typeface="Roboto"/>
              <a:sym typeface="Roboto"/>
            </a:endParaRPr>
          </a:p>
        </p:txBody>
      </p:sp>
      <p:sp>
        <p:nvSpPr>
          <p:cNvPr id="187" name="Google Shape;187;p25"/>
          <p:cNvSpPr txBox="1"/>
          <p:nvPr/>
        </p:nvSpPr>
        <p:spPr>
          <a:xfrm>
            <a:off x="3854000" y="4650950"/>
            <a:ext cx="5223300" cy="4269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085631"/>
                </a:solidFill>
                <a:latin typeface="Roboto"/>
                <a:ea typeface="Roboto"/>
                <a:cs typeface="Roboto"/>
                <a:sym typeface="Roboto"/>
              </a:rPr>
              <a:t># Parallel Coordinates Plot</a:t>
            </a:r>
            <a:endParaRPr sz="1100">
              <a:solidFill>
                <a:srgbClr val="085631"/>
              </a:solidFill>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plot(sort(rules, by=</a:t>
            </a:r>
            <a:r>
              <a:rPr lang="en" sz="1100">
                <a:solidFill>
                  <a:srgbClr val="085631"/>
                </a:solidFill>
                <a:latin typeface="Roboto"/>
                <a:ea typeface="Roboto"/>
                <a:cs typeface="Roboto"/>
                <a:sym typeface="Roboto"/>
              </a:rPr>
              <a:t>"confidence"</a:t>
            </a:r>
            <a:r>
              <a:rPr lang="en" sz="1100">
                <a:latin typeface="Roboto"/>
                <a:ea typeface="Roboto"/>
                <a:cs typeface="Roboto"/>
                <a:sym typeface="Roboto"/>
              </a:rPr>
              <a:t>), method = </a:t>
            </a:r>
            <a:r>
              <a:rPr lang="en" sz="1100">
                <a:solidFill>
                  <a:srgbClr val="085631"/>
                </a:solidFill>
                <a:latin typeface="Roboto"/>
                <a:ea typeface="Roboto"/>
                <a:cs typeface="Roboto"/>
                <a:sym typeface="Roboto"/>
              </a:rPr>
              <a:t>"paracoord"</a:t>
            </a:r>
            <a:r>
              <a:rPr lang="en" sz="1100">
                <a:latin typeface="Roboto"/>
                <a:ea typeface="Roboto"/>
                <a:cs typeface="Roboto"/>
                <a:sym typeface="Roboto"/>
              </a:rPr>
              <a:t>)</a:t>
            </a:r>
            <a:endParaRPr sz="1100">
              <a:latin typeface="Roboto"/>
              <a:ea typeface="Roboto"/>
              <a:cs typeface="Roboto"/>
              <a:sym typeface="Roboto"/>
            </a:endParaRPr>
          </a:p>
          <a:p>
            <a:pPr marL="0" lvl="0" indent="0" algn="l" rtl="0">
              <a:spcBef>
                <a:spcPts val="0"/>
              </a:spcBef>
              <a:spcAft>
                <a:spcPts val="0"/>
              </a:spcAft>
              <a:buNone/>
            </a:pPr>
            <a:endParaRPr sz="1100">
              <a:solidFill>
                <a:srgbClr val="085631"/>
              </a:solidFill>
              <a:latin typeface="Roboto"/>
              <a:ea typeface="Roboto"/>
              <a:cs typeface="Roboto"/>
              <a:sym typeface="Roboto"/>
            </a:endParaRPr>
          </a:p>
          <a:p>
            <a:pPr marL="0" lvl="0" indent="0" algn="l" rtl="0">
              <a:spcBef>
                <a:spcPts val="0"/>
              </a:spcBef>
              <a:spcAft>
                <a:spcPts val="0"/>
              </a:spcAft>
              <a:buNone/>
            </a:pPr>
            <a:endParaRPr sz="1100">
              <a:solidFill>
                <a:srgbClr val="085631"/>
              </a:solidFill>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None/>
            </a:pPr>
            <a:endParaRPr sz="1200">
              <a:solidFill>
                <a:srgbClr val="085631"/>
              </a:solidFill>
              <a:latin typeface="Roboto"/>
              <a:ea typeface="Roboto"/>
              <a:cs typeface="Roboto"/>
              <a:sym typeface="Roboto"/>
            </a:endParaRPr>
          </a:p>
          <a:p>
            <a:pPr marL="0" lvl="0" indent="0" algn="l" rtl="0">
              <a:spcBef>
                <a:spcPts val="0"/>
              </a:spcBef>
              <a:spcAft>
                <a:spcPts val="0"/>
              </a:spcAft>
              <a:buNone/>
            </a:pPr>
            <a:endParaRPr>
              <a:solidFill>
                <a:srgbClr val="085631"/>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26"/>
          <p:cNvPicPr preferRelativeResize="0"/>
          <p:nvPr/>
        </p:nvPicPr>
        <p:blipFill rotWithShape="1">
          <a:blip r:embed="rId3">
            <a:alphaModFix/>
          </a:blip>
          <a:srcRect r="1603" b="1603"/>
          <a:stretch/>
        </p:blipFill>
        <p:spPr>
          <a:xfrm>
            <a:off x="0" y="0"/>
            <a:ext cx="9144000" cy="5143500"/>
          </a:xfrm>
          <a:prstGeom prst="rect">
            <a:avLst/>
          </a:prstGeom>
          <a:noFill/>
          <a:ln>
            <a:noFill/>
          </a:ln>
        </p:spPr>
      </p:pic>
      <p:sp>
        <p:nvSpPr>
          <p:cNvPr id="193" name="Google Shape;193;p26"/>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Model Evaluation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Evaluating Association Rules</a:t>
            </a:r>
            <a:endParaRPr sz="2400"/>
          </a:p>
        </p:txBody>
      </p:sp>
      <p:sp>
        <p:nvSpPr>
          <p:cNvPr id="199" name="Google Shape;199;p27"/>
          <p:cNvSpPr txBox="1">
            <a:spLocks noGrp="1"/>
          </p:cNvSpPr>
          <p:nvPr>
            <p:ph type="body" idx="1"/>
          </p:nvPr>
        </p:nvSpPr>
        <p:spPr>
          <a:xfrm>
            <a:off x="3680150" y="111450"/>
            <a:ext cx="4982700" cy="4007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400" b="1">
                <a:solidFill>
                  <a:srgbClr val="000000"/>
                </a:solidFill>
              </a:rPr>
              <a:t>Support</a:t>
            </a:r>
            <a:r>
              <a:rPr lang="en" sz="1400">
                <a:solidFill>
                  <a:srgbClr val="000000"/>
                </a:solidFill>
              </a:rPr>
              <a:t> indicates the rate of occurrence of an item in the observed transitions. Our model had a support range of 0.005 - 0.03. These support values can be improved by feeding the model more data.</a:t>
            </a:r>
            <a:endParaRPr sz="1400">
              <a:solidFill>
                <a:srgbClr val="000000"/>
              </a:solidFill>
            </a:endParaRPr>
          </a:p>
          <a:p>
            <a:pPr marL="457200" lvl="0" indent="0" algn="l" rtl="0">
              <a:lnSpc>
                <a:spcPct val="100000"/>
              </a:lnSpc>
              <a:spcBef>
                <a:spcPts val="0"/>
              </a:spcBef>
              <a:spcAft>
                <a:spcPts val="0"/>
              </a:spcAft>
              <a:buClr>
                <a:srgbClr val="000000"/>
              </a:buClr>
              <a:buSzPts val="1100"/>
              <a:buFont typeface="Arial"/>
              <a:buNone/>
            </a:pPr>
            <a:endParaRPr sz="1400">
              <a:solidFill>
                <a:srgbClr val="000000"/>
              </a:solidFill>
            </a:endParaRPr>
          </a:p>
          <a:p>
            <a:pPr marL="0" lvl="0" indent="0" algn="l" rtl="0">
              <a:lnSpc>
                <a:spcPct val="100000"/>
              </a:lnSpc>
              <a:spcBef>
                <a:spcPts val="0"/>
              </a:spcBef>
              <a:spcAft>
                <a:spcPts val="0"/>
              </a:spcAft>
              <a:buClr>
                <a:srgbClr val="000000"/>
              </a:buClr>
              <a:buSzPts val="1100"/>
              <a:buFont typeface="Arial"/>
              <a:buNone/>
            </a:pPr>
            <a:r>
              <a:rPr lang="en" sz="1400" b="1">
                <a:solidFill>
                  <a:srgbClr val="000000"/>
                </a:solidFill>
              </a:rPr>
              <a:t>Confidence</a:t>
            </a:r>
            <a:r>
              <a:rPr lang="en" sz="1400">
                <a:solidFill>
                  <a:srgbClr val="000000"/>
                </a:solidFill>
              </a:rPr>
              <a:t> determines how likely one item is to be purchased in relation to another. Our model had confidence ranges of 0.5 - 0.59 which is a relatively strong predictor.</a:t>
            </a:r>
            <a:endParaRPr sz="1400">
              <a:solidFill>
                <a:srgbClr val="000000"/>
              </a:solidFill>
            </a:endParaRPr>
          </a:p>
          <a:p>
            <a:pPr marL="457200" lvl="0" indent="0" algn="l" rtl="0">
              <a:lnSpc>
                <a:spcPct val="100000"/>
              </a:lnSpc>
              <a:spcBef>
                <a:spcPts val="0"/>
              </a:spcBef>
              <a:spcAft>
                <a:spcPts val="0"/>
              </a:spcAft>
              <a:buClr>
                <a:srgbClr val="000000"/>
              </a:buClr>
              <a:buSzPts val="1100"/>
              <a:buFont typeface="Arial"/>
              <a:buNone/>
            </a:pPr>
            <a:endParaRPr sz="1400">
              <a:solidFill>
                <a:srgbClr val="000000"/>
              </a:solidFill>
            </a:endParaRPr>
          </a:p>
          <a:p>
            <a:pPr marL="0" lvl="0" indent="0" algn="l" rtl="0">
              <a:lnSpc>
                <a:spcPct val="100000"/>
              </a:lnSpc>
              <a:spcBef>
                <a:spcPts val="0"/>
              </a:spcBef>
              <a:spcAft>
                <a:spcPts val="0"/>
              </a:spcAft>
              <a:buClr>
                <a:srgbClr val="000000"/>
              </a:buClr>
              <a:buSzPts val="1100"/>
              <a:buFont typeface="Arial"/>
              <a:buNone/>
            </a:pPr>
            <a:r>
              <a:rPr lang="en" sz="1400" b="1">
                <a:solidFill>
                  <a:srgbClr val="000000"/>
                </a:solidFill>
              </a:rPr>
              <a:t>Lift</a:t>
            </a:r>
            <a:r>
              <a:rPr lang="en" sz="1400">
                <a:solidFill>
                  <a:srgbClr val="000000"/>
                </a:solidFill>
              </a:rPr>
              <a:t> determines the strength of the association rule. In practise we will be evaluating our model based on a lift value greater than 1 to ensure the association rules are “likely” to occur. Our model had lift values ranging from 1.85 - 2.17 indicating relatively strong association rules.</a:t>
            </a:r>
            <a:endParaRPr sz="1400"/>
          </a:p>
        </p:txBody>
      </p:sp>
      <p:pic>
        <p:nvPicPr>
          <p:cNvPr id="200" name="Google Shape;200;p27"/>
          <p:cNvPicPr preferRelativeResize="0"/>
          <p:nvPr/>
        </p:nvPicPr>
        <p:blipFill rotWithShape="1">
          <a:blip r:embed="rId3">
            <a:alphaModFix/>
          </a:blip>
          <a:srcRect t="1584"/>
          <a:stretch/>
        </p:blipFill>
        <p:spPr>
          <a:xfrm>
            <a:off x="78325" y="1977700"/>
            <a:ext cx="3103500" cy="2250175"/>
          </a:xfrm>
          <a:prstGeom prst="rect">
            <a:avLst/>
          </a:prstGeom>
          <a:noFill/>
          <a:ln>
            <a:noFill/>
          </a:ln>
        </p:spPr>
      </p:pic>
      <p:sp>
        <p:nvSpPr>
          <p:cNvPr id="201" name="Google Shape;201;p27"/>
          <p:cNvSpPr txBox="1"/>
          <p:nvPr/>
        </p:nvSpPr>
        <p:spPr>
          <a:xfrm>
            <a:off x="93772" y="1528600"/>
            <a:ext cx="3072600" cy="34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a:ea typeface="Roboto"/>
                <a:cs typeface="Roboto"/>
                <a:sym typeface="Roboto"/>
              </a:rPr>
              <a:t>Plot of 26 Association rules</a:t>
            </a:r>
            <a:endParaRPr b="1">
              <a:latin typeface="Roboto"/>
              <a:ea typeface="Roboto"/>
              <a:cs typeface="Roboto"/>
              <a:sym typeface="Roboto"/>
            </a:endParaRPr>
          </a:p>
        </p:txBody>
      </p:sp>
      <p:sp>
        <p:nvSpPr>
          <p:cNvPr id="202" name="Google Shape;202;p27"/>
          <p:cNvSpPr txBox="1"/>
          <p:nvPr/>
        </p:nvSpPr>
        <p:spPr>
          <a:xfrm>
            <a:off x="78325" y="4332275"/>
            <a:ext cx="3103500" cy="7752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085631"/>
                </a:solidFill>
                <a:latin typeface="Roboto"/>
                <a:ea typeface="Roboto"/>
                <a:cs typeface="Roboto"/>
                <a:sym typeface="Roboto"/>
              </a:rPr>
              <a:t># VISUALIZING ASSOCIATION RULES</a:t>
            </a:r>
            <a:endParaRPr sz="1100">
              <a:solidFill>
                <a:srgbClr val="085631"/>
              </a:solidFill>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plotly_arules(rules.pruned)</a:t>
            </a:r>
            <a:endParaRPr sz="1100">
              <a:latin typeface="Roboto"/>
              <a:ea typeface="Roboto"/>
              <a:cs typeface="Roboto"/>
              <a:sym typeface="Roboto"/>
            </a:endParaRPr>
          </a:p>
          <a:p>
            <a:pPr marL="0" lvl="0" indent="0" algn="l" rtl="0">
              <a:spcBef>
                <a:spcPts val="0"/>
              </a:spcBef>
              <a:spcAft>
                <a:spcPts val="0"/>
              </a:spcAft>
              <a:buNone/>
            </a:pPr>
            <a:r>
              <a:rPr lang="en" sz="1100">
                <a:solidFill>
                  <a:srgbClr val="085631"/>
                </a:solidFill>
                <a:latin typeface="Roboto"/>
                <a:ea typeface="Roboto"/>
                <a:cs typeface="Roboto"/>
                <a:sym typeface="Roboto"/>
              </a:rPr>
              <a:t># Grouped matrix plot</a:t>
            </a:r>
            <a:endParaRPr sz="1100">
              <a:solidFill>
                <a:srgbClr val="085631"/>
              </a:solidFill>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plot(rules, method=</a:t>
            </a:r>
            <a:r>
              <a:rPr lang="en" sz="1100">
                <a:solidFill>
                  <a:srgbClr val="085631"/>
                </a:solidFill>
                <a:latin typeface="Roboto"/>
                <a:ea typeface="Roboto"/>
                <a:cs typeface="Roboto"/>
                <a:sym typeface="Roboto"/>
              </a:rPr>
              <a:t>"grouped"</a:t>
            </a:r>
            <a:r>
              <a:rPr lang="en" sz="1100">
                <a:latin typeface="Roboto"/>
                <a:ea typeface="Roboto"/>
                <a:cs typeface="Roboto"/>
                <a:sym typeface="Roboto"/>
              </a:rPr>
              <a:t>)</a:t>
            </a:r>
            <a:endParaRPr sz="1100">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None/>
            </a:pPr>
            <a:endParaRPr sz="1100">
              <a:solidFill>
                <a:srgbClr val="085631"/>
              </a:solidFill>
              <a:latin typeface="Roboto"/>
              <a:ea typeface="Roboto"/>
              <a:cs typeface="Roboto"/>
              <a:sym typeface="Roboto"/>
            </a:endParaRPr>
          </a:p>
          <a:p>
            <a:pPr marL="0" lvl="0" indent="0" algn="l" rtl="0">
              <a:spcBef>
                <a:spcPts val="0"/>
              </a:spcBef>
              <a:spcAft>
                <a:spcPts val="0"/>
              </a:spcAft>
              <a:buNone/>
            </a:pPr>
            <a:endParaRPr sz="1100">
              <a:solidFill>
                <a:srgbClr val="085631"/>
              </a:solidFill>
              <a:latin typeface="Roboto"/>
              <a:ea typeface="Roboto"/>
              <a:cs typeface="Roboto"/>
              <a:sym typeface="Roboto"/>
            </a:endParaRPr>
          </a:p>
          <a:p>
            <a:pPr marL="0" lvl="0" indent="0" algn="l" rtl="0">
              <a:spcBef>
                <a:spcPts val="0"/>
              </a:spcBef>
              <a:spcAft>
                <a:spcPts val="0"/>
              </a:spcAft>
              <a:buNone/>
            </a:pPr>
            <a:endParaRPr sz="1100">
              <a:solidFill>
                <a:srgbClr val="085631"/>
              </a:solidFill>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None/>
            </a:pPr>
            <a:endParaRPr sz="1200">
              <a:solidFill>
                <a:srgbClr val="085631"/>
              </a:solidFill>
              <a:latin typeface="Roboto"/>
              <a:ea typeface="Roboto"/>
              <a:cs typeface="Roboto"/>
              <a:sym typeface="Roboto"/>
            </a:endParaRPr>
          </a:p>
          <a:p>
            <a:pPr marL="0" lvl="0" indent="0" algn="l" rtl="0">
              <a:spcBef>
                <a:spcPts val="0"/>
              </a:spcBef>
              <a:spcAft>
                <a:spcPts val="0"/>
              </a:spcAft>
              <a:buNone/>
            </a:pPr>
            <a:endParaRPr>
              <a:solidFill>
                <a:srgbClr val="085631"/>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203" name="Google Shape;203;p27"/>
          <p:cNvPicPr preferRelativeResize="0"/>
          <p:nvPr/>
        </p:nvPicPr>
        <p:blipFill rotWithShape="1">
          <a:blip r:embed="rId4">
            <a:alphaModFix/>
          </a:blip>
          <a:srcRect t="19491"/>
          <a:stretch/>
        </p:blipFill>
        <p:spPr>
          <a:xfrm>
            <a:off x="3745327" y="3240600"/>
            <a:ext cx="4723425" cy="1808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28"/>
          <p:cNvPicPr preferRelativeResize="0"/>
          <p:nvPr/>
        </p:nvPicPr>
        <p:blipFill rotWithShape="1">
          <a:blip r:embed="rId3">
            <a:alphaModFix/>
          </a:blip>
          <a:srcRect t="6367"/>
          <a:stretch/>
        </p:blipFill>
        <p:spPr>
          <a:xfrm>
            <a:off x="0" y="0"/>
            <a:ext cx="9144000" cy="5337150"/>
          </a:xfrm>
          <a:prstGeom prst="rect">
            <a:avLst/>
          </a:prstGeom>
          <a:noFill/>
          <a:ln>
            <a:noFill/>
          </a:ln>
        </p:spPr>
      </p:pic>
      <p:sp>
        <p:nvSpPr>
          <p:cNvPr id="209" name="Google Shape;209;p28"/>
          <p:cNvSpPr txBox="1">
            <a:spLocks noGrp="1"/>
          </p:cNvSpPr>
          <p:nvPr>
            <p:ph type="title"/>
          </p:nvPr>
        </p:nvSpPr>
        <p:spPr>
          <a:xfrm>
            <a:off x="141250" y="1790950"/>
            <a:ext cx="6227100" cy="163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Deployment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SHINY APP</a:t>
            </a:r>
            <a:endParaRPr/>
          </a:p>
        </p:txBody>
      </p:sp>
      <p:sp>
        <p:nvSpPr>
          <p:cNvPr id="215" name="Google Shape;215;p2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50" u="sng">
                <a:solidFill>
                  <a:srgbClr val="5B90BF"/>
                </a:solidFill>
                <a:highlight>
                  <a:srgbClr val="FFFFFF"/>
                </a:highlight>
                <a:hlinkClick r:id="rId3"/>
              </a:rPr>
              <a:t>https://crazy8girl.shinyapps.io/association_mining/</a:t>
            </a:r>
            <a:endParaRPr>
              <a:solidFill>
                <a:srgbClr val="0000FF"/>
              </a:solidFill>
            </a:endParaRPr>
          </a:p>
          <a:p>
            <a:pPr marL="0" lvl="0" indent="0" algn="ctr" rtl="0">
              <a:spcBef>
                <a:spcPts val="0"/>
              </a:spcBef>
              <a:spcAft>
                <a:spcPts val="0"/>
              </a:spcAft>
              <a:buNone/>
            </a:pPr>
            <a:endParaRPr>
              <a:solidFill>
                <a:srgbClr val="0000FF"/>
              </a:solidFill>
            </a:endParaRPr>
          </a:p>
          <a:p>
            <a:pPr marL="0" lvl="0" indent="0" algn="l" rtl="0">
              <a:spcBef>
                <a:spcPts val="0"/>
              </a:spcBef>
              <a:spcAft>
                <a:spcPts val="0"/>
              </a:spcAft>
              <a:buNone/>
            </a:pPr>
            <a:r>
              <a:rPr lang="en" sz="1000">
                <a:solidFill>
                  <a:srgbClr val="0000FF"/>
                </a:solidFill>
              </a:rPr>
              <a:t>NOTE: Shiny app uses a smaller dataset than the original due to memory load errors on shinyapps.io (Dataset is training dataset and filters to only find associations between produce items only)</a:t>
            </a:r>
            <a:endParaRPr sz="1000">
              <a:solidFill>
                <a:srgbClr val="0000FF"/>
              </a:solidFill>
            </a:endParaRPr>
          </a:p>
          <a:p>
            <a:pPr marL="0" lvl="0" indent="0" algn="l" rtl="0">
              <a:spcBef>
                <a:spcPts val="0"/>
              </a:spcBef>
              <a:spcAft>
                <a:spcPts val="0"/>
              </a:spcAft>
              <a:buNone/>
            </a:pPr>
            <a:endParaRPr sz="1000">
              <a:solidFill>
                <a:srgbClr val="0000FF"/>
              </a:solidFill>
            </a:endParaRPr>
          </a:p>
          <a:p>
            <a:pPr marL="0" lvl="0" indent="0" algn="l" rtl="0">
              <a:spcBef>
                <a:spcPts val="0"/>
              </a:spcBef>
              <a:spcAft>
                <a:spcPts val="0"/>
              </a:spcAft>
              <a:buNone/>
            </a:pPr>
            <a:r>
              <a:rPr lang="en" sz="1000">
                <a:solidFill>
                  <a:srgbClr val="0000FF"/>
                </a:solidFill>
              </a:rPr>
              <a:t>CODE LOCATION: </a:t>
            </a:r>
            <a:r>
              <a:rPr lang="en" sz="1000" u="sng">
                <a:solidFill>
                  <a:schemeClr val="hlink"/>
                </a:solidFill>
                <a:hlinkClick r:id="rId4"/>
              </a:rPr>
              <a:t>Click here to access code</a:t>
            </a:r>
            <a:r>
              <a:rPr lang="en" sz="1000">
                <a:solidFill>
                  <a:srgbClr val="0000FF"/>
                </a:solidFill>
              </a:rPr>
              <a:t> </a:t>
            </a:r>
            <a:endParaRPr sz="1000">
              <a:solidFill>
                <a:srgbClr val="0000FF"/>
              </a:solidFill>
            </a:endParaRPr>
          </a:p>
        </p:txBody>
      </p:sp>
      <p:sp>
        <p:nvSpPr>
          <p:cNvPr id="216" name="Google Shape;216;p29"/>
          <p:cNvSpPr txBox="1">
            <a:spLocks noGrp="1"/>
          </p:cNvSpPr>
          <p:nvPr>
            <p:ph type="body" idx="2"/>
          </p:nvPr>
        </p:nvSpPr>
        <p:spPr>
          <a:xfrm>
            <a:off x="4903275" y="83875"/>
            <a:ext cx="3837000" cy="481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3000" b="1">
                <a:solidFill>
                  <a:srgbClr val="000000"/>
                </a:solidFill>
                <a:latin typeface="Arial"/>
                <a:ea typeface="Arial"/>
                <a:cs typeface="Arial"/>
                <a:sym typeface="Arial"/>
              </a:rPr>
              <a:t>FAQ</a:t>
            </a:r>
            <a:endParaRPr sz="3000" b="1">
              <a:solidFill>
                <a:srgbClr val="000000"/>
              </a:solidFill>
              <a:latin typeface="Arial"/>
              <a:ea typeface="Arial"/>
              <a:cs typeface="Arial"/>
              <a:sym typeface="Arial"/>
            </a:endParaRPr>
          </a:p>
          <a:p>
            <a:pPr marL="0" lvl="0" indent="0" algn="l" rtl="0">
              <a:lnSpc>
                <a:spcPct val="100000"/>
              </a:lnSpc>
              <a:spcBef>
                <a:spcPts val="1100"/>
              </a:spcBef>
              <a:spcAft>
                <a:spcPts val="0"/>
              </a:spcAft>
              <a:buClr>
                <a:srgbClr val="000000"/>
              </a:buClr>
              <a:buSzPts val="1100"/>
              <a:buFont typeface="Arial"/>
              <a:buNone/>
            </a:pPr>
            <a:r>
              <a:rPr lang="en" sz="950" b="1">
                <a:solidFill>
                  <a:srgbClr val="000000"/>
                </a:solidFill>
                <a:latin typeface="Arial"/>
                <a:ea typeface="Arial"/>
                <a:cs typeface="Arial"/>
                <a:sym typeface="Arial"/>
              </a:rPr>
              <a:t>How useful is your model for interested parties?</a:t>
            </a:r>
            <a:endParaRPr sz="950" b="1">
              <a:solidFill>
                <a:srgbClr val="000000"/>
              </a:solidFill>
              <a:latin typeface="Arial"/>
              <a:ea typeface="Arial"/>
              <a:cs typeface="Arial"/>
              <a:sym typeface="Arial"/>
            </a:endParaRPr>
          </a:p>
          <a:p>
            <a:pPr marL="0" lvl="0" indent="0" algn="l" rtl="0">
              <a:lnSpc>
                <a:spcPct val="100000"/>
              </a:lnSpc>
              <a:spcBef>
                <a:spcPts val="1100"/>
              </a:spcBef>
              <a:spcAft>
                <a:spcPts val="0"/>
              </a:spcAft>
              <a:buClr>
                <a:srgbClr val="000000"/>
              </a:buClr>
              <a:buSzPts val="1100"/>
              <a:buFont typeface="Arial"/>
              <a:buNone/>
            </a:pPr>
            <a:r>
              <a:rPr lang="en" sz="950">
                <a:solidFill>
                  <a:srgbClr val="000000"/>
                </a:solidFill>
                <a:latin typeface="Arial"/>
                <a:ea typeface="Arial"/>
                <a:cs typeface="Arial"/>
                <a:sym typeface="Arial"/>
              </a:rPr>
              <a:t>The deployed model will adjustable parameters to users can customize their support, confidence and lift levels.</a:t>
            </a:r>
            <a:endParaRPr sz="950">
              <a:solidFill>
                <a:srgbClr val="000000"/>
              </a:solidFill>
              <a:latin typeface="Arial"/>
              <a:ea typeface="Arial"/>
              <a:cs typeface="Arial"/>
              <a:sym typeface="Arial"/>
            </a:endParaRPr>
          </a:p>
          <a:p>
            <a:pPr marL="0" marR="139700" lvl="0" indent="0" algn="l" rtl="0">
              <a:lnSpc>
                <a:spcPct val="100000"/>
              </a:lnSpc>
              <a:spcBef>
                <a:spcPts val="2000"/>
              </a:spcBef>
              <a:spcAft>
                <a:spcPts val="0"/>
              </a:spcAft>
              <a:buNone/>
            </a:pPr>
            <a:r>
              <a:rPr lang="en" sz="950" b="1">
                <a:solidFill>
                  <a:srgbClr val="000000"/>
                </a:solidFill>
                <a:latin typeface="Arial"/>
                <a:ea typeface="Arial"/>
                <a:cs typeface="Arial"/>
                <a:sym typeface="Arial"/>
              </a:rPr>
              <a:t>How would you deploy your model for interested parties?</a:t>
            </a:r>
            <a:endParaRPr sz="950" b="1">
              <a:solidFill>
                <a:srgbClr val="000000"/>
              </a:solidFill>
              <a:latin typeface="Arial"/>
              <a:ea typeface="Arial"/>
              <a:cs typeface="Arial"/>
              <a:sym typeface="Arial"/>
            </a:endParaRPr>
          </a:p>
          <a:p>
            <a:pPr marL="0" marR="139700" lvl="0" indent="0" algn="l" rtl="0">
              <a:lnSpc>
                <a:spcPct val="100000"/>
              </a:lnSpc>
              <a:spcBef>
                <a:spcPts val="2000"/>
              </a:spcBef>
              <a:spcAft>
                <a:spcPts val="0"/>
              </a:spcAft>
              <a:buNone/>
            </a:pPr>
            <a:r>
              <a:rPr lang="en" sz="950">
                <a:solidFill>
                  <a:srgbClr val="000000"/>
                </a:solidFill>
                <a:latin typeface="Arial"/>
                <a:ea typeface="Arial"/>
                <a:cs typeface="Arial"/>
                <a:sym typeface="Arial"/>
              </a:rPr>
              <a:t>Deployment will be via Shiny App</a:t>
            </a:r>
            <a:endParaRPr sz="950">
              <a:solidFill>
                <a:srgbClr val="000000"/>
              </a:solidFill>
              <a:latin typeface="Arial"/>
              <a:ea typeface="Arial"/>
              <a:cs typeface="Arial"/>
              <a:sym typeface="Arial"/>
            </a:endParaRPr>
          </a:p>
          <a:p>
            <a:pPr marL="0" marR="139700" lvl="0" indent="0" algn="l" rtl="0">
              <a:lnSpc>
                <a:spcPct val="100000"/>
              </a:lnSpc>
              <a:spcBef>
                <a:spcPts val="2000"/>
              </a:spcBef>
              <a:spcAft>
                <a:spcPts val="0"/>
              </a:spcAft>
              <a:buNone/>
            </a:pPr>
            <a:r>
              <a:rPr lang="en" sz="950" b="1">
                <a:solidFill>
                  <a:srgbClr val="000000"/>
                </a:solidFill>
                <a:latin typeface="Arial"/>
                <a:ea typeface="Arial"/>
                <a:cs typeface="Arial"/>
                <a:sym typeface="Arial"/>
              </a:rPr>
              <a:t>What other data should be collected?</a:t>
            </a:r>
            <a:endParaRPr sz="950" b="1">
              <a:solidFill>
                <a:srgbClr val="000000"/>
              </a:solidFill>
              <a:latin typeface="Arial"/>
              <a:ea typeface="Arial"/>
              <a:cs typeface="Arial"/>
              <a:sym typeface="Arial"/>
            </a:endParaRPr>
          </a:p>
          <a:p>
            <a:pPr marL="0" marR="139700" lvl="0" indent="0" algn="l" rtl="0">
              <a:lnSpc>
                <a:spcPct val="100000"/>
              </a:lnSpc>
              <a:spcBef>
                <a:spcPts val="2000"/>
              </a:spcBef>
              <a:spcAft>
                <a:spcPts val="0"/>
              </a:spcAft>
              <a:buNone/>
            </a:pPr>
            <a:r>
              <a:rPr lang="en" sz="950">
                <a:solidFill>
                  <a:srgbClr val="000000"/>
                </a:solidFill>
                <a:latin typeface="Arial"/>
                <a:ea typeface="Arial"/>
                <a:cs typeface="Arial"/>
                <a:sym typeface="Arial"/>
              </a:rPr>
              <a:t>Additional product data can be collected as they become available in the retail chain. The model is highly adaptable.</a:t>
            </a:r>
            <a:endParaRPr sz="950">
              <a:solidFill>
                <a:srgbClr val="000000"/>
              </a:solidFill>
              <a:latin typeface="Arial"/>
              <a:ea typeface="Arial"/>
              <a:cs typeface="Arial"/>
              <a:sym typeface="Arial"/>
            </a:endParaRPr>
          </a:p>
          <a:p>
            <a:pPr marL="0" marR="139700" lvl="0" indent="0" algn="l" rtl="0">
              <a:lnSpc>
                <a:spcPct val="100000"/>
              </a:lnSpc>
              <a:spcBef>
                <a:spcPts val="2000"/>
              </a:spcBef>
              <a:spcAft>
                <a:spcPts val="0"/>
              </a:spcAft>
              <a:buNone/>
            </a:pPr>
            <a:r>
              <a:rPr lang="en" sz="950" b="1">
                <a:solidFill>
                  <a:srgbClr val="000000"/>
                </a:solidFill>
                <a:latin typeface="Arial"/>
                <a:ea typeface="Arial"/>
                <a:cs typeface="Arial"/>
                <a:sym typeface="Arial"/>
              </a:rPr>
              <a:t>How often would the model need to be updated?</a:t>
            </a:r>
            <a:endParaRPr sz="950" b="1">
              <a:solidFill>
                <a:srgbClr val="000000"/>
              </a:solidFill>
              <a:latin typeface="Arial"/>
              <a:ea typeface="Arial"/>
              <a:cs typeface="Arial"/>
              <a:sym typeface="Arial"/>
            </a:endParaRPr>
          </a:p>
          <a:p>
            <a:pPr marL="0" marR="139700" lvl="0" indent="0" algn="l" rtl="0">
              <a:lnSpc>
                <a:spcPct val="100000"/>
              </a:lnSpc>
              <a:spcBef>
                <a:spcPts val="2000"/>
              </a:spcBef>
              <a:spcAft>
                <a:spcPts val="0"/>
              </a:spcAft>
              <a:buNone/>
            </a:pPr>
            <a:r>
              <a:rPr lang="en" sz="950">
                <a:solidFill>
                  <a:srgbClr val="000000"/>
                </a:solidFill>
                <a:latin typeface="Arial"/>
                <a:ea typeface="Arial"/>
                <a:cs typeface="Arial"/>
                <a:sym typeface="Arial"/>
              </a:rPr>
              <a:t>The model should be updated as additional transactional data becomes available. As mentioned previously, additional data will allow for increased support values.</a:t>
            </a:r>
            <a:endParaRPr sz="950">
              <a:solidFill>
                <a:srgbClr val="000000"/>
              </a:solidFill>
              <a:latin typeface="Arial"/>
              <a:ea typeface="Arial"/>
              <a:cs typeface="Arial"/>
              <a:sym typeface="Arial"/>
            </a:endParaRPr>
          </a:p>
          <a:p>
            <a:pPr marL="0" marR="139700" lvl="0" indent="0" algn="l" rtl="0">
              <a:spcBef>
                <a:spcPts val="2000"/>
              </a:spcBef>
              <a:spcAft>
                <a:spcPts val="0"/>
              </a:spcAft>
              <a:buNone/>
            </a:pPr>
            <a:endParaRPr sz="950">
              <a:solidFill>
                <a:srgbClr val="000000"/>
              </a:solidFill>
              <a:latin typeface="Arial"/>
              <a:ea typeface="Arial"/>
              <a:cs typeface="Arial"/>
              <a:sym typeface="Arial"/>
            </a:endParaRPr>
          </a:p>
          <a:p>
            <a:pPr marL="0" lvl="0" indent="0" algn="l" rtl="0">
              <a:spcBef>
                <a:spcPts val="20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pic>
        <p:nvPicPr>
          <p:cNvPr id="74" name="Google Shape;74;p14"/>
          <p:cNvPicPr preferRelativeResize="0"/>
          <p:nvPr/>
        </p:nvPicPr>
        <p:blipFill rotWithShape="1">
          <a:blip r:embed="rId3">
            <a:alphaModFix/>
          </a:blip>
          <a:srcRect r="7774"/>
          <a:stretch/>
        </p:blipFill>
        <p:spPr>
          <a:xfrm>
            <a:off x="5372075" y="1163525"/>
            <a:ext cx="3771925" cy="3378375"/>
          </a:xfrm>
          <a:prstGeom prst="rect">
            <a:avLst/>
          </a:prstGeom>
          <a:noFill/>
          <a:ln>
            <a:noFill/>
          </a:ln>
        </p:spPr>
      </p:pic>
      <p:sp>
        <p:nvSpPr>
          <p:cNvPr id="75" name="Google Shape;75;p14"/>
          <p:cNvSpPr txBox="1">
            <a:spLocks noGrp="1"/>
          </p:cNvSpPr>
          <p:nvPr>
            <p:ph type="title" idx="4294967295"/>
          </p:nvPr>
        </p:nvSpPr>
        <p:spPr>
          <a:xfrm>
            <a:off x="291675" y="260425"/>
            <a:ext cx="48933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Background &amp; Context</a:t>
            </a:r>
            <a:endParaRPr>
              <a:solidFill>
                <a:schemeClr val="dk2"/>
              </a:solidFill>
            </a:endParaRPr>
          </a:p>
        </p:txBody>
      </p:sp>
      <p:sp>
        <p:nvSpPr>
          <p:cNvPr id="76" name="Google Shape;76;p14"/>
          <p:cNvSpPr txBox="1">
            <a:spLocks noGrp="1"/>
          </p:cNvSpPr>
          <p:nvPr>
            <p:ph type="body" idx="4294967295"/>
          </p:nvPr>
        </p:nvSpPr>
        <p:spPr>
          <a:xfrm>
            <a:off x="250100" y="1115000"/>
            <a:ext cx="5995500" cy="36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retail sector, understanding consumer preferences and trends is key to the success of the company. Market Basket Analysis or Affinity Analysis seeks to helps retailers understand their customer base to ultimately help them serve the customer better.</a:t>
            </a:r>
            <a:endParaRPr/>
          </a:p>
          <a:p>
            <a:pPr marL="0" lvl="0" indent="0" algn="l" rtl="0">
              <a:spcBef>
                <a:spcPts val="1600"/>
              </a:spcBef>
              <a:spcAft>
                <a:spcPts val="1600"/>
              </a:spcAft>
              <a:buNone/>
            </a:pPr>
            <a:r>
              <a:rPr lang="en"/>
              <a:t>Our task is focused on understanding consumer behaviour by using association rule mining to predict customer purchasing patterns based on historical grocery transaction data and identify associated products.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80"/>
        <p:cNvGrpSpPr/>
        <p:nvPr/>
      </p:nvGrpSpPr>
      <p:grpSpPr>
        <a:xfrm>
          <a:off x="0" y="0"/>
          <a:ext cx="0" cy="0"/>
          <a:chOff x="0" y="0"/>
          <a:chExt cx="0" cy="0"/>
        </a:xfrm>
      </p:grpSpPr>
      <p:pic>
        <p:nvPicPr>
          <p:cNvPr id="81" name="Google Shape;81;p15" descr="Closeup from the side of a hand pushing a knob on an audio mixer"/>
          <p:cNvPicPr preferRelativeResize="0"/>
          <p:nvPr/>
        </p:nvPicPr>
        <p:blipFill rotWithShape="1">
          <a:blip r:embed="rId3">
            <a:alphaModFix/>
          </a:blip>
          <a:srcRect l="7506" r="42247" b="15419"/>
          <a:stretch/>
        </p:blipFill>
        <p:spPr>
          <a:xfrm>
            <a:off x="-9150" y="0"/>
            <a:ext cx="4594499" cy="5143501"/>
          </a:xfrm>
          <a:prstGeom prst="rect">
            <a:avLst/>
          </a:prstGeom>
          <a:noFill/>
          <a:ln>
            <a:noFill/>
          </a:ln>
        </p:spPr>
      </p:pic>
      <p:sp>
        <p:nvSpPr>
          <p:cNvPr id="82" name="Google Shape;82;p15"/>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Analytical Solution</a:t>
            </a:r>
            <a:endParaRPr>
              <a:solidFill>
                <a:schemeClr val="lt1"/>
              </a:solidFill>
            </a:endParaRPr>
          </a:p>
        </p:txBody>
      </p:sp>
      <p:grpSp>
        <p:nvGrpSpPr>
          <p:cNvPr id="83" name="Google Shape;83;p15"/>
          <p:cNvGrpSpPr/>
          <p:nvPr/>
        </p:nvGrpSpPr>
        <p:grpSpPr>
          <a:xfrm>
            <a:off x="4215958" y="500642"/>
            <a:ext cx="4731776" cy="731700"/>
            <a:chOff x="710674" y="1323164"/>
            <a:chExt cx="7300997" cy="731700"/>
          </a:xfrm>
        </p:grpSpPr>
        <p:sp>
          <p:nvSpPr>
            <p:cNvPr id="84" name="Google Shape;84;p15"/>
            <p:cNvSpPr txBox="1"/>
            <p:nvPr/>
          </p:nvSpPr>
          <p:spPr>
            <a:xfrm>
              <a:off x="710674" y="1373350"/>
              <a:ext cx="20043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4400">
                  <a:solidFill>
                    <a:srgbClr val="073763"/>
                  </a:solidFill>
                  <a:latin typeface="Roboto Medium"/>
                  <a:ea typeface="Roboto Medium"/>
                  <a:cs typeface="Roboto Medium"/>
                  <a:sym typeface="Roboto Medium"/>
                </a:rPr>
                <a:t>1.</a:t>
              </a:r>
              <a:r>
                <a:rPr lang="en" sz="4400">
                  <a:solidFill>
                    <a:srgbClr val="085631"/>
                  </a:solidFill>
                  <a:latin typeface="Roboto Medium"/>
                  <a:ea typeface="Roboto Medium"/>
                  <a:cs typeface="Roboto Medium"/>
                  <a:sym typeface="Roboto Medium"/>
                </a:rPr>
                <a:t> </a:t>
              </a:r>
              <a:endParaRPr sz="4400">
                <a:solidFill>
                  <a:srgbClr val="085631"/>
                </a:solidFill>
                <a:latin typeface="Roboto Medium"/>
                <a:ea typeface="Roboto Medium"/>
                <a:cs typeface="Roboto Medium"/>
                <a:sym typeface="Roboto Medium"/>
              </a:endParaRPr>
            </a:p>
          </p:txBody>
        </p:sp>
        <p:sp>
          <p:nvSpPr>
            <p:cNvPr id="85" name="Google Shape;85;p15"/>
            <p:cNvSpPr/>
            <p:nvPr/>
          </p:nvSpPr>
          <p:spPr>
            <a:xfrm>
              <a:off x="2789785" y="1323164"/>
              <a:ext cx="5221800" cy="731700"/>
            </a:xfrm>
            <a:prstGeom prst="rect">
              <a:avLst/>
            </a:prstGeom>
            <a:solidFill>
              <a:srgbClr val="07376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86" name="Google Shape;86;p15"/>
            <p:cNvSpPr txBox="1"/>
            <p:nvPr/>
          </p:nvSpPr>
          <p:spPr>
            <a:xfrm>
              <a:off x="2914371" y="1407447"/>
              <a:ext cx="5097300" cy="5754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200">
                  <a:solidFill>
                    <a:srgbClr val="FFFFFF"/>
                  </a:solidFill>
                  <a:latin typeface="Comfortaa"/>
                  <a:ea typeface="Comfortaa"/>
                  <a:cs typeface="Comfortaa"/>
                  <a:sym typeface="Comfortaa"/>
                </a:rPr>
                <a:t>Data Understanding and Exploration</a:t>
              </a:r>
              <a:endParaRPr sz="1200">
                <a:solidFill>
                  <a:srgbClr val="FFFFFF"/>
                </a:solidFill>
                <a:latin typeface="Comfortaa"/>
                <a:ea typeface="Comfortaa"/>
                <a:cs typeface="Comfortaa"/>
                <a:sym typeface="Comfortaa"/>
              </a:endParaRPr>
            </a:p>
          </p:txBody>
        </p:sp>
      </p:grpSp>
      <p:grpSp>
        <p:nvGrpSpPr>
          <p:cNvPr id="87" name="Google Shape;87;p15"/>
          <p:cNvGrpSpPr/>
          <p:nvPr/>
        </p:nvGrpSpPr>
        <p:grpSpPr>
          <a:xfrm>
            <a:off x="3755375" y="1385003"/>
            <a:ext cx="4958017" cy="731700"/>
            <a:chOff x="7" y="2207525"/>
            <a:chExt cx="7650080" cy="731700"/>
          </a:xfrm>
        </p:grpSpPr>
        <p:sp>
          <p:nvSpPr>
            <p:cNvPr id="88" name="Google Shape;88;p15"/>
            <p:cNvSpPr txBox="1"/>
            <p:nvPr/>
          </p:nvSpPr>
          <p:spPr>
            <a:xfrm>
              <a:off x="7" y="2257725"/>
              <a:ext cx="27153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4400">
                  <a:solidFill>
                    <a:srgbClr val="0B5394"/>
                  </a:solidFill>
                  <a:latin typeface="Roboto Medium"/>
                  <a:ea typeface="Roboto Medium"/>
                  <a:cs typeface="Roboto Medium"/>
                  <a:sym typeface="Roboto Medium"/>
                </a:rPr>
                <a:t>2.</a:t>
              </a:r>
              <a:endParaRPr sz="4400">
                <a:solidFill>
                  <a:srgbClr val="0B5394"/>
                </a:solidFill>
                <a:latin typeface="Roboto Medium"/>
                <a:ea typeface="Roboto Medium"/>
                <a:cs typeface="Roboto Medium"/>
                <a:sym typeface="Roboto Medium"/>
              </a:endParaRPr>
            </a:p>
          </p:txBody>
        </p:sp>
        <p:sp>
          <p:nvSpPr>
            <p:cNvPr id="89" name="Google Shape;89;p15"/>
            <p:cNvSpPr/>
            <p:nvPr/>
          </p:nvSpPr>
          <p:spPr>
            <a:xfrm>
              <a:off x="2789787" y="2207525"/>
              <a:ext cx="4860300" cy="731700"/>
            </a:xfrm>
            <a:prstGeom prst="rect">
              <a:avLst/>
            </a:prstGeom>
            <a:solidFill>
              <a:srgbClr val="0B5394"/>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90" name="Google Shape;90;p15"/>
            <p:cNvSpPr txBox="1"/>
            <p:nvPr/>
          </p:nvSpPr>
          <p:spPr>
            <a:xfrm>
              <a:off x="2914387" y="2414096"/>
              <a:ext cx="4373100" cy="330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200">
                  <a:solidFill>
                    <a:srgbClr val="FFFFFF"/>
                  </a:solidFill>
                  <a:latin typeface="Comfortaa"/>
                  <a:ea typeface="Comfortaa"/>
                  <a:cs typeface="Comfortaa"/>
                  <a:sym typeface="Comfortaa"/>
                </a:rPr>
                <a:t>Data Preparation</a:t>
              </a:r>
              <a:endParaRPr sz="1200">
                <a:solidFill>
                  <a:srgbClr val="FFFFFF"/>
                </a:solidFill>
                <a:latin typeface="Comfortaa"/>
                <a:ea typeface="Comfortaa"/>
                <a:cs typeface="Comfortaa"/>
                <a:sym typeface="Comfortaa"/>
              </a:endParaRPr>
            </a:p>
          </p:txBody>
        </p:sp>
      </p:grpSp>
      <p:grpSp>
        <p:nvGrpSpPr>
          <p:cNvPr id="91" name="Google Shape;91;p15"/>
          <p:cNvGrpSpPr/>
          <p:nvPr/>
        </p:nvGrpSpPr>
        <p:grpSpPr>
          <a:xfrm>
            <a:off x="4244754" y="2266103"/>
            <a:ext cx="4233572" cy="731700"/>
            <a:chOff x="755105" y="3088625"/>
            <a:chExt cx="6532283" cy="731700"/>
          </a:xfrm>
        </p:grpSpPr>
        <p:sp>
          <p:nvSpPr>
            <p:cNvPr id="92" name="Google Shape;92;p15"/>
            <p:cNvSpPr txBox="1"/>
            <p:nvPr/>
          </p:nvSpPr>
          <p:spPr>
            <a:xfrm>
              <a:off x="755105" y="3138825"/>
              <a:ext cx="19599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4400">
                  <a:solidFill>
                    <a:srgbClr val="3D85C6"/>
                  </a:solidFill>
                  <a:latin typeface="Roboto Medium"/>
                  <a:ea typeface="Roboto Medium"/>
                  <a:cs typeface="Roboto Medium"/>
                  <a:sym typeface="Roboto Medium"/>
                </a:rPr>
                <a:t>3.</a:t>
              </a:r>
              <a:endParaRPr sz="4400">
                <a:solidFill>
                  <a:srgbClr val="3D85C6"/>
                </a:solidFill>
                <a:latin typeface="Roboto Medium"/>
                <a:ea typeface="Roboto Medium"/>
                <a:cs typeface="Roboto Medium"/>
                <a:sym typeface="Roboto Medium"/>
              </a:endParaRPr>
            </a:p>
          </p:txBody>
        </p:sp>
        <p:sp>
          <p:nvSpPr>
            <p:cNvPr id="93" name="Google Shape;93;p15"/>
            <p:cNvSpPr/>
            <p:nvPr/>
          </p:nvSpPr>
          <p:spPr>
            <a:xfrm>
              <a:off x="2789787" y="3088625"/>
              <a:ext cx="4497600" cy="731700"/>
            </a:xfrm>
            <a:prstGeom prst="rect">
              <a:avLst/>
            </a:prstGeom>
            <a:solidFill>
              <a:srgbClr val="3D85C6"/>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94" name="Google Shape;94;p15"/>
            <p:cNvSpPr txBox="1"/>
            <p:nvPr/>
          </p:nvSpPr>
          <p:spPr>
            <a:xfrm>
              <a:off x="2914388" y="3295180"/>
              <a:ext cx="3849900" cy="330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200">
                  <a:solidFill>
                    <a:srgbClr val="FFFFFF"/>
                  </a:solidFill>
                  <a:latin typeface="Comfortaa"/>
                  <a:ea typeface="Comfortaa"/>
                  <a:cs typeface="Comfortaa"/>
                  <a:sym typeface="Comfortaa"/>
                </a:rPr>
                <a:t>Model Development</a:t>
              </a:r>
              <a:endParaRPr sz="1200">
                <a:solidFill>
                  <a:srgbClr val="FFFFFF"/>
                </a:solidFill>
                <a:latin typeface="Comfortaa"/>
                <a:ea typeface="Comfortaa"/>
                <a:cs typeface="Comfortaa"/>
                <a:sym typeface="Comfortaa"/>
              </a:endParaRPr>
            </a:p>
          </p:txBody>
        </p:sp>
      </p:grpSp>
      <p:grpSp>
        <p:nvGrpSpPr>
          <p:cNvPr id="95" name="Google Shape;95;p15"/>
          <p:cNvGrpSpPr/>
          <p:nvPr/>
        </p:nvGrpSpPr>
        <p:grpSpPr>
          <a:xfrm>
            <a:off x="4234504" y="3099000"/>
            <a:ext cx="3962920" cy="731700"/>
            <a:chOff x="755105" y="3088622"/>
            <a:chExt cx="6114674" cy="731700"/>
          </a:xfrm>
        </p:grpSpPr>
        <p:sp>
          <p:nvSpPr>
            <p:cNvPr id="96" name="Google Shape;96;p15"/>
            <p:cNvSpPr txBox="1"/>
            <p:nvPr/>
          </p:nvSpPr>
          <p:spPr>
            <a:xfrm>
              <a:off x="755105" y="3138825"/>
              <a:ext cx="19599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4400">
                  <a:solidFill>
                    <a:srgbClr val="6D9EEB"/>
                  </a:solidFill>
                  <a:latin typeface="Roboto Medium"/>
                  <a:ea typeface="Roboto Medium"/>
                  <a:cs typeface="Roboto Medium"/>
                  <a:sym typeface="Roboto Medium"/>
                </a:rPr>
                <a:t>4.</a:t>
              </a:r>
              <a:endParaRPr sz="4400">
                <a:solidFill>
                  <a:srgbClr val="6D9EEB"/>
                </a:solidFill>
                <a:latin typeface="Roboto Medium"/>
                <a:ea typeface="Roboto Medium"/>
                <a:cs typeface="Roboto Medium"/>
                <a:sym typeface="Roboto Medium"/>
              </a:endParaRPr>
            </a:p>
          </p:txBody>
        </p:sp>
        <p:sp>
          <p:nvSpPr>
            <p:cNvPr id="97" name="Google Shape;97;p15"/>
            <p:cNvSpPr/>
            <p:nvPr/>
          </p:nvSpPr>
          <p:spPr>
            <a:xfrm>
              <a:off x="2789778" y="3088622"/>
              <a:ext cx="4080000" cy="731700"/>
            </a:xfrm>
            <a:prstGeom prst="rect">
              <a:avLst/>
            </a:prstGeom>
            <a:solidFill>
              <a:srgbClr val="6D9EEB"/>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98" name="Google Shape;98;p15"/>
            <p:cNvSpPr txBox="1"/>
            <p:nvPr/>
          </p:nvSpPr>
          <p:spPr>
            <a:xfrm>
              <a:off x="2914388" y="3295180"/>
              <a:ext cx="3849900" cy="330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200">
                  <a:solidFill>
                    <a:srgbClr val="FFFFFF"/>
                  </a:solidFill>
                  <a:latin typeface="Comfortaa"/>
                  <a:ea typeface="Comfortaa"/>
                  <a:cs typeface="Comfortaa"/>
                  <a:sym typeface="Comfortaa"/>
                </a:rPr>
                <a:t>Model Evaluation</a:t>
              </a:r>
              <a:endParaRPr sz="1200">
                <a:solidFill>
                  <a:srgbClr val="FFFFFF"/>
                </a:solidFill>
                <a:latin typeface="Comfortaa"/>
                <a:ea typeface="Comfortaa"/>
                <a:cs typeface="Comfortaa"/>
                <a:sym typeface="Comfortaa"/>
              </a:endParaRPr>
            </a:p>
          </p:txBody>
        </p:sp>
      </p:grpSp>
      <p:grpSp>
        <p:nvGrpSpPr>
          <p:cNvPr id="99" name="Google Shape;99;p15"/>
          <p:cNvGrpSpPr/>
          <p:nvPr/>
        </p:nvGrpSpPr>
        <p:grpSpPr>
          <a:xfrm>
            <a:off x="4234504" y="3987403"/>
            <a:ext cx="3894552" cy="757697"/>
            <a:chOff x="755105" y="3138825"/>
            <a:chExt cx="6009183" cy="757697"/>
          </a:xfrm>
        </p:grpSpPr>
        <p:sp>
          <p:nvSpPr>
            <p:cNvPr id="100" name="Google Shape;100;p15"/>
            <p:cNvSpPr txBox="1"/>
            <p:nvPr/>
          </p:nvSpPr>
          <p:spPr>
            <a:xfrm>
              <a:off x="755105" y="3138825"/>
              <a:ext cx="19599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4400">
                  <a:solidFill>
                    <a:srgbClr val="6FA8DC"/>
                  </a:solidFill>
                  <a:latin typeface="Roboto Medium"/>
                  <a:ea typeface="Roboto Medium"/>
                  <a:cs typeface="Roboto Medium"/>
                  <a:sym typeface="Roboto Medium"/>
                </a:rPr>
                <a:t>5.</a:t>
              </a:r>
              <a:endParaRPr sz="4400">
                <a:solidFill>
                  <a:srgbClr val="6FA8DC"/>
                </a:solidFill>
                <a:latin typeface="Roboto Medium"/>
                <a:ea typeface="Roboto Medium"/>
                <a:cs typeface="Roboto Medium"/>
                <a:sym typeface="Roboto Medium"/>
              </a:endParaRPr>
            </a:p>
          </p:txBody>
        </p:sp>
        <p:sp>
          <p:nvSpPr>
            <p:cNvPr id="101" name="Google Shape;101;p15"/>
            <p:cNvSpPr/>
            <p:nvPr/>
          </p:nvSpPr>
          <p:spPr>
            <a:xfrm>
              <a:off x="2789779" y="3164822"/>
              <a:ext cx="3719400" cy="731700"/>
            </a:xfrm>
            <a:prstGeom prst="rect">
              <a:avLst/>
            </a:prstGeom>
            <a:solidFill>
              <a:srgbClr val="9FC5E8"/>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02" name="Google Shape;102;p15"/>
            <p:cNvSpPr txBox="1"/>
            <p:nvPr/>
          </p:nvSpPr>
          <p:spPr>
            <a:xfrm>
              <a:off x="2914388" y="3295180"/>
              <a:ext cx="3849900" cy="330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 sz="1200">
                  <a:solidFill>
                    <a:srgbClr val="FFFFFF"/>
                  </a:solidFill>
                  <a:latin typeface="Comfortaa"/>
                  <a:ea typeface="Comfortaa"/>
                  <a:cs typeface="Comfortaa"/>
                  <a:sym typeface="Comfortaa"/>
                </a:rPr>
                <a:t>Deployment</a:t>
              </a:r>
              <a:endParaRPr sz="1200">
                <a:solidFill>
                  <a:srgbClr val="FFFFFF"/>
                </a:solidFill>
                <a:latin typeface="Comfortaa"/>
                <a:ea typeface="Comfortaa"/>
                <a:cs typeface="Comfortaa"/>
                <a:sym typeface="Comfortaa"/>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226075" y="246100"/>
            <a:ext cx="30198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Understanding &amp; Exploration</a:t>
            </a:r>
            <a:endParaRPr/>
          </a:p>
        </p:txBody>
      </p:sp>
      <p:sp>
        <p:nvSpPr>
          <p:cNvPr id="108" name="Google Shape;108;p16"/>
          <p:cNvSpPr txBox="1">
            <a:spLocks noGrp="1"/>
          </p:cNvSpPr>
          <p:nvPr>
            <p:ph type="body" idx="1"/>
          </p:nvPr>
        </p:nvSpPr>
        <p:spPr>
          <a:xfrm>
            <a:off x="226075" y="11995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datasets used in our analysis is the Instacart Market Analysis Datasets which contains five tables:  Aisles, Departments, Order_Products_Prior, Orders and Products relating to historical transaction data from the Instacart shopping application. </a:t>
            </a:r>
            <a:endParaRPr/>
          </a:p>
          <a:p>
            <a:pPr marL="0" lvl="0" indent="0" algn="l" rtl="0">
              <a:spcBef>
                <a:spcPts val="1600"/>
              </a:spcBef>
              <a:spcAft>
                <a:spcPts val="0"/>
              </a:spcAft>
              <a:buNone/>
            </a:pPr>
            <a:r>
              <a:rPr lang="en"/>
              <a:t>Our analysis will focus on predicting purchasing behaviours and product associations. Therefore, it was determined that the dataset pertaining to the physical store were beyond the scope of this project.</a:t>
            </a:r>
            <a:endParaRPr/>
          </a:p>
          <a:p>
            <a:pPr marL="0" lvl="0" indent="0" algn="l" rtl="0">
              <a:spcBef>
                <a:spcPts val="1600"/>
              </a:spcBef>
              <a:spcAft>
                <a:spcPts val="1600"/>
              </a:spcAft>
              <a:buNone/>
            </a:pPr>
            <a:r>
              <a:rPr lang="en"/>
              <a:t>Only the Order_Products_Prior  and Products datasets were chosen. </a:t>
            </a:r>
            <a:endParaRPr/>
          </a:p>
        </p:txBody>
      </p:sp>
      <p:sp>
        <p:nvSpPr>
          <p:cNvPr id="109" name="Google Shape;109;p16"/>
          <p:cNvSpPr txBox="1"/>
          <p:nvPr/>
        </p:nvSpPr>
        <p:spPr>
          <a:xfrm>
            <a:off x="3372350" y="75550"/>
            <a:ext cx="5664900" cy="8430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solidFill>
                  <a:srgbClr val="085631"/>
                </a:solidFill>
                <a:latin typeface="Roboto"/>
                <a:ea typeface="Roboto"/>
                <a:cs typeface="Roboto"/>
                <a:sym typeface="Roboto"/>
              </a:rPr>
              <a:t># Load data files</a:t>
            </a:r>
            <a:endParaRPr>
              <a:solidFill>
                <a:srgbClr val="085631"/>
              </a:solidFill>
              <a:latin typeface="Roboto"/>
              <a:ea typeface="Roboto"/>
              <a:cs typeface="Roboto"/>
              <a:sym typeface="Roboto"/>
            </a:endParaRPr>
          </a:p>
          <a:p>
            <a:pPr marL="0" lvl="0" indent="0" algn="l" rtl="0">
              <a:spcBef>
                <a:spcPts val="0"/>
              </a:spcBef>
              <a:spcAft>
                <a:spcPts val="0"/>
              </a:spcAft>
              <a:buClr>
                <a:srgbClr val="000000"/>
              </a:buClr>
              <a:buSzPts val="1100"/>
              <a:buFont typeface="Arial"/>
              <a:buNone/>
            </a:pPr>
            <a:r>
              <a:rPr lang="en">
                <a:latin typeface="Roboto"/>
                <a:ea typeface="Roboto"/>
                <a:cs typeface="Roboto"/>
                <a:sym typeface="Roboto"/>
              </a:rPr>
              <a:t>order_products &lt;- fread(</a:t>
            </a:r>
            <a:r>
              <a:rPr lang="en">
                <a:solidFill>
                  <a:srgbClr val="085631"/>
                </a:solidFill>
                <a:latin typeface="Roboto"/>
                <a:ea typeface="Roboto"/>
                <a:cs typeface="Roboto"/>
                <a:sym typeface="Roboto"/>
              </a:rPr>
              <a:t>"data/order_products__prior.csv"</a:t>
            </a:r>
            <a:r>
              <a:rPr lang="en">
                <a:latin typeface="Roboto"/>
                <a:ea typeface="Roboto"/>
                <a:cs typeface="Roboto"/>
                <a:sym typeface="Roboto"/>
              </a:rPr>
              <a:t>)</a:t>
            </a:r>
            <a:endParaRPr>
              <a:latin typeface="Roboto"/>
              <a:ea typeface="Roboto"/>
              <a:cs typeface="Roboto"/>
              <a:sym typeface="Roboto"/>
            </a:endParaRPr>
          </a:p>
          <a:p>
            <a:pPr marL="0" lvl="0" indent="0" algn="l" rtl="0">
              <a:spcBef>
                <a:spcPts val="0"/>
              </a:spcBef>
              <a:spcAft>
                <a:spcPts val="0"/>
              </a:spcAft>
              <a:buClr>
                <a:srgbClr val="000000"/>
              </a:buClr>
              <a:buSzPts val="1100"/>
              <a:buFont typeface="Arial"/>
              <a:buNone/>
            </a:pPr>
            <a:r>
              <a:rPr lang="en">
                <a:latin typeface="Roboto"/>
                <a:ea typeface="Roboto"/>
                <a:cs typeface="Roboto"/>
                <a:sym typeface="Roboto"/>
              </a:rPr>
              <a:t>products &lt;- fread(</a:t>
            </a:r>
            <a:r>
              <a:rPr lang="en">
                <a:solidFill>
                  <a:srgbClr val="085631"/>
                </a:solidFill>
                <a:latin typeface="Roboto"/>
                <a:ea typeface="Roboto"/>
                <a:cs typeface="Roboto"/>
                <a:sym typeface="Roboto"/>
              </a:rPr>
              <a:t>"data/products.csv"</a:t>
            </a:r>
            <a:r>
              <a:rPr lang="en">
                <a:latin typeface="Roboto"/>
                <a:ea typeface="Roboto"/>
                <a:cs typeface="Roboto"/>
                <a:sym typeface="Roboto"/>
              </a:rPr>
              <a:t>)</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110" name="Google Shape;110;p16"/>
          <p:cNvPicPr preferRelativeResize="0"/>
          <p:nvPr/>
        </p:nvPicPr>
        <p:blipFill rotWithShape="1">
          <a:blip r:embed="rId3">
            <a:alphaModFix/>
          </a:blip>
          <a:srcRect/>
          <a:stretch/>
        </p:blipFill>
        <p:spPr>
          <a:xfrm>
            <a:off x="3372350" y="1072475"/>
            <a:ext cx="5771650" cy="882396"/>
          </a:xfrm>
          <a:prstGeom prst="rect">
            <a:avLst/>
          </a:prstGeom>
          <a:noFill/>
          <a:ln>
            <a:noFill/>
          </a:ln>
        </p:spPr>
      </p:pic>
      <p:pic>
        <p:nvPicPr>
          <p:cNvPr id="111" name="Google Shape;111;p16"/>
          <p:cNvPicPr preferRelativeResize="0"/>
          <p:nvPr/>
        </p:nvPicPr>
        <p:blipFill rotWithShape="1">
          <a:blip r:embed="rId4">
            <a:alphaModFix/>
          </a:blip>
          <a:srcRect r="34781"/>
          <a:stretch/>
        </p:blipFill>
        <p:spPr>
          <a:xfrm>
            <a:off x="3414250" y="2151425"/>
            <a:ext cx="5224201" cy="1115825"/>
          </a:xfrm>
          <a:prstGeom prst="rect">
            <a:avLst/>
          </a:prstGeom>
          <a:noFill/>
          <a:ln>
            <a:noFill/>
          </a:ln>
        </p:spPr>
      </p:pic>
      <p:sp>
        <p:nvSpPr>
          <p:cNvPr id="112" name="Google Shape;112;p16"/>
          <p:cNvSpPr txBox="1"/>
          <p:nvPr/>
        </p:nvSpPr>
        <p:spPr>
          <a:xfrm>
            <a:off x="3545925" y="3399325"/>
            <a:ext cx="5092500" cy="15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Order_products contains 4 integer variables and 32,434,489 observations. In this dataframe, we were most interested in the ‘order_id’ and ‘product_id’. </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The products dataframe contains 4 variables (3 integer, 1 character) and 49,688 observations. We were most interested in the ‘product_name’ and ‘product_id’.</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order to carry out our market basket analysis and determine product association, we merged the Order_products dataframe and the Products dataframe using ‘product_id’ as our association key.</a:t>
            </a:r>
            <a:endParaRPr/>
          </a:p>
          <a:p>
            <a:pPr marL="0" lvl="0" indent="0" algn="l" rtl="0">
              <a:spcBef>
                <a:spcPts val="1600"/>
              </a:spcBef>
              <a:spcAft>
                <a:spcPts val="1600"/>
              </a:spcAft>
              <a:buNone/>
            </a:pPr>
            <a:r>
              <a:rPr lang="en"/>
              <a:t>We then dropped the variables deemed uninteresting such as  ‘product_id’, ‘aisle_id’, ‘add_to_cart_order’, ‘reordered’, ‘department_id’ to our analysis to streamline the processes.</a:t>
            </a:r>
            <a:endParaRPr/>
          </a:p>
        </p:txBody>
      </p:sp>
      <p:sp>
        <p:nvSpPr>
          <p:cNvPr id="118" name="Google Shape;118;p17"/>
          <p:cNvSpPr txBox="1">
            <a:spLocks noGrp="1"/>
          </p:cNvSpPr>
          <p:nvPr>
            <p:ph type="title"/>
          </p:nvPr>
        </p:nvSpPr>
        <p:spPr>
          <a:xfrm>
            <a:off x="226075" y="246100"/>
            <a:ext cx="30198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Preparation</a:t>
            </a:r>
            <a:endParaRPr/>
          </a:p>
        </p:txBody>
      </p:sp>
      <p:sp>
        <p:nvSpPr>
          <p:cNvPr id="119" name="Google Shape;119;p17"/>
          <p:cNvSpPr txBox="1"/>
          <p:nvPr/>
        </p:nvSpPr>
        <p:spPr>
          <a:xfrm>
            <a:off x="3372350" y="75550"/>
            <a:ext cx="5743800" cy="5496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085631"/>
                </a:solidFill>
                <a:latin typeface="Roboto"/>
                <a:ea typeface="Roboto"/>
                <a:cs typeface="Roboto"/>
                <a:sym typeface="Roboto"/>
              </a:rPr>
              <a:t># merge to get list of orders and products</a:t>
            </a:r>
            <a:endParaRPr sz="1100">
              <a:solidFill>
                <a:srgbClr val="085631"/>
              </a:solidFill>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order_prod_dept = merge(order_products, products, by.x=</a:t>
            </a:r>
            <a:r>
              <a:rPr lang="en" sz="1100">
                <a:solidFill>
                  <a:srgbClr val="085631"/>
                </a:solidFill>
                <a:latin typeface="Roboto"/>
                <a:ea typeface="Roboto"/>
                <a:cs typeface="Roboto"/>
                <a:sym typeface="Roboto"/>
              </a:rPr>
              <a:t>"product_id"</a:t>
            </a:r>
            <a:r>
              <a:rPr lang="en" sz="1100">
                <a:latin typeface="Roboto"/>
                <a:ea typeface="Roboto"/>
                <a:cs typeface="Roboto"/>
                <a:sym typeface="Roboto"/>
              </a:rPr>
              <a:t>,</a:t>
            </a:r>
            <a:r>
              <a:rPr lang="en" sz="1100">
                <a:solidFill>
                  <a:srgbClr val="085631"/>
                </a:solidFill>
                <a:latin typeface="Roboto"/>
                <a:ea typeface="Roboto"/>
                <a:cs typeface="Roboto"/>
                <a:sym typeface="Roboto"/>
              </a:rPr>
              <a:t> </a:t>
            </a:r>
            <a:r>
              <a:rPr lang="en" sz="1100">
                <a:latin typeface="Roboto"/>
                <a:ea typeface="Roboto"/>
                <a:cs typeface="Roboto"/>
                <a:sym typeface="Roboto"/>
              </a:rPr>
              <a:t>by.y=</a:t>
            </a:r>
            <a:r>
              <a:rPr lang="en" sz="1100">
                <a:solidFill>
                  <a:srgbClr val="085631"/>
                </a:solidFill>
                <a:latin typeface="Roboto"/>
                <a:ea typeface="Roboto"/>
                <a:cs typeface="Roboto"/>
                <a:sym typeface="Roboto"/>
              </a:rPr>
              <a:t>"product_id")</a:t>
            </a:r>
            <a:endParaRPr sz="1100">
              <a:solidFill>
                <a:srgbClr val="085631"/>
              </a:solidFill>
              <a:latin typeface="Roboto"/>
              <a:ea typeface="Roboto"/>
              <a:cs typeface="Roboto"/>
              <a:sym typeface="Roboto"/>
            </a:endParaRPr>
          </a:p>
          <a:p>
            <a:pPr marL="0" lvl="0" indent="0" algn="l" rtl="0">
              <a:spcBef>
                <a:spcPts val="0"/>
              </a:spcBef>
              <a:spcAft>
                <a:spcPts val="0"/>
              </a:spcAft>
              <a:buNone/>
            </a:pPr>
            <a:endParaRPr sz="1200">
              <a:solidFill>
                <a:srgbClr val="085631"/>
              </a:solidFill>
              <a:latin typeface="Roboto"/>
              <a:ea typeface="Roboto"/>
              <a:cs typeface="Roboto"/>
              <a:sym typeface="Roboto"/>
            </a:endParaRPr>
          </a:p>
          <a:p>
            <a:pPr marL="0" lvl="0" indent="0" algn="l" rtl="0">
              <a:spcBef>
                <a:spcPts val="0"/>
              </a:spcBef>
              <a:spcAft>
                <a:spcPts val="0"/>
              </a:spcAft>
              <a:buNone/>
            </a:pPr>
            <a:endParaRPr>
              <a:solidFill>
                <a:srgbClr val="085631"/>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120" name="Google Shape;120;p17"/>
          <p:cNvPicPr preferRelativeResize="0"/>
          <p:nvPr/>
        </p:nvPicPr>
        <p:blipFill>
          <a:blip r:embed="rId3">
            <a:alphaModFix/>
          </a:blip>
          <a:stretch>
            <a:fillRect/>
          </a:stretch>
        </p:blipFill>
        <p:spPr>
          <a:xfrm>
            <a:off x="3431950" y="722625"/>
            <a:ext cx="5411975" cy="1483125"/>
          </a:xfrm>
          <a:prstGeom prst="rect">
            <a:avLst/>
          </a:prstGeom>
          <a:noFill/>
          <a:ln>
            <a:noFill/>
          </a:ln>
        </p:spPr>
      </p:pic>
      <p:sp>
        <p:nvSpPr>
          <p:cNvPr id="121" name="Google Shape;121;p17"/>
          <p:cNvSpPr txBox="1"/>
          <p:nvPr/>
        </p:nvSpPr>
        <p:spPr>
          <a:xfrm>
            <a:off x="3372350" y="2552325"/>
            <a:ext cx="5743800" cy="8232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085631"/>
                </a:solidFill>
                <a:latin typeface="Roboto"/>
                <a:ea typeface="Roboto"/>
                <a:cs typeface="Roboto"/>
                <a:sym typeface="Roboto"/>
              </a:rPr>
              <a:t># drop unused columns </a:t>
            </a:r>
            <a:endParaRPr sz="1100">
              <a:solidFill>
                <a:srgbClr val="085631"/>
              </a:solidFill>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order_dept = select(order_prod_dept, -c(product_id, aisle_id, add_to_cart_order, reordered, department_id))</a:t>
            </a:r>
            <a:endParaRPr sz="1100">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order_dept_unique &lt;- unique(order_dept)</a:t>
            </a:r>
            <a:endParaRPr sz="1100">
              <a:latin typeface="Roboto"/>
              <a:ea typeface="Roboto"/>
              <a:cs typeface="Roboto"/>
              <a:sym typeface="Roboto"/>
            </a:endParaRPr>
          </a:p>
          <a:p>
            <a:pPr marL="0" lvl="0" indent="0" algn="l" rtl="0">
              <a:spcBef>
                <a:spcPts val="0"/>
              </a:spcBef>
              <a:spcAft>
                <a:spcPts val="0"/>
              </a:spcAft>
              <a:buNone/>
            </a:pPr>
            <a:endParaRPr sz="1100">
              <a:solidFill>
                <a:srgbClr val="085631"/>
              </a:solidFill>
              <a:latin typeface="Roboto"/>
              <a:ea typeface="Roboto"/>
              <a:cs typeface="Roboto"/>
              <a:sym typeface="Roboto"/>
            </a:endParaRPr>
          </a:p>
          <a:p>
            <a:pPr marL="0" lvl="0" indent="0" algn="l" rtl="0">
              <a:spcBef>
                <a:spcPts val="0"/>
              </a:spcBef>
              <a:spcAft>
                <a:spcPts val="0"/>
              </a:spcAft>
              <a:buNone/>
            </a:pPr>
            <a:endParaRPr sz="1200">
              <a:solidFill>
                <a:srgbClr val="085631"/>
              </a:solidFill>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7 Variances x 32,434,489 observations</a:t>
            </a:r>
            <a:endParaRPr sz="1100">
              <a:latin typeface="Roboto"/>
              <a:ea typeface="Roboto"/>
              <a:cs typeface="Roboto"/>
              <a:sym typeface="Roboto"/>
            </a:endParaRPr>
          </a:p>
          <a:p>
            <a:pPr marL="0" lvl="0" indent="0" algn="l" rtl="0">
              <a:spcBef>
                <a:spcPts val="0"/>
              </a:spcBef>
              <a:spcAft>
                <a:spcPts val="0"/>
              </a:spcAft>
              <a:buNone/>
            </a:pPr>
            <a:endParaRPr>
              <a:solidFill>
                <a:srgbClr val="085631"/>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122" name="Google Shape;122;p17"/>
          <p:cNvSpPr txBox="1"/>
          <p:nvPr/>
        </p:nvSpPr>
        <p:spPr>
          <a:xfrm>
            <a:off x="3372350" y="2205750"/>
            <a:ext cx="3573900" cy="272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a:ea typeface="Roboto"/>
                <a:cs typeface="Roboto"/>
                <a:sym typeface="Roboto"/>
              </a:rPr>
              <a:t>7 Variables x 32,434,489 observations</a:t>
            </a:r>
            <a:endParaRPr sz="1100">
              <a:latin typeface="Roboto"/>
              <a:ea typeface="Roboto"/>
              <a:cs typeface="Roboto"/>
              <a:sym typeface="Roboto"/>
            </a:endParaRPr>
          </a:p>
        </p:txBody>
      </p:sp>
      <p:pic>
        <p:nvPicPr>
          <p:cNvPr id="123" name="Google Shape;123;p17"/>
          <p:cNvPicPr preferRelativeResize="0"/>
          <p:nvPr/>
        </p:nvPicPr>
        <p:blipFill rotWithShape="1">
          <a:blip r:embed="rId4">
            <a:alphaModFix/>
          </a:blip>
          <a:srcRect l="1260" t="-1049" r="-1260" b="51329"/>
          <a:stretch/>
        </p:blipFill>
        <p:spPr>
          <a:xfrm>
            <a:off x="3372350" y="3546125"/>
            <a:ext cx="2762250" cy="1326025"/>
          </a:xfrm>
          <a:prstGeom prst="rect">
            <a:avLst/>
          </a:prstGeom>
          <a:noFill/>
          <a:ln>
            <a:noFill/>
          </a:ln>
        </p:spPr>
      </p:pic>
      <p:sp>
        <p:nvSpPr>
          <p:cNvPr id="124" name="Google Shape;124;p17"/>
          <p:cNvSpPr txBox="1"/>
          <p:nvPr/>
        </p:nvSpPr>
        <p:spPr>
          <a:xfrm>
            <a:off x="6267925" y="3624375"/>
            <a:ext cx="1815000" cy="491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a:ea typeface="Roboto"/>
                <a:cs typeface="Roboto"/>
                <a:sym typeface="Roboto"/>
              </a:rPr>
              <a:t>2 Variables x 32,434,489 observations</a:t>
            </a:r>
            <a:endParaRPr sz="11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a:t>
            </a:r>
            <a:endParaRPr/>
          </a:p>
        </p:txBody>
      </p:sp>
      <p:sp>
        <p:nvSpPr>
          <p:cNvPr id="130" name="Google Shape;130;p18"/>
          <p:cNvSpPr txBox="1">
            <a:spLocks noGrp="1"/>
          </p:cNvSpPr>
          <p:nvPr>
            <p:ph type="body" idx="1"/>
          </p:nvPr>
        </p:nvSpPr>
        <p:spPr>
          <a:xfrm>
            <a:off x="226075" y="1486750"/>
            <a:ext cx="2808000" cy="330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 cleaning stage involved reclassifying similar items into a generic identifier and removing common unique identifiers that provided no additional value to our analysis.</a:t>
            </a:r>
            <a:endParaRPr/>
          </a:p>
          <a:p>
            <a:pPr marL="0" lvl="0" indent="0" algn="l" rtl="0">
              <a:spcBef>
                <a:spcPts val="1600"/>
              </a:spcBef>
              <a:spcAft>
                <a:spcPts val="0"/>
              </a:spcAft>
              <a:buNone/>
            </a:pPr>
            <a:r>
              <a:rPr lang="en"/>
              <a:t>A total of 24 products were reclassified. The term “Organic” was also removed as it occured in 924 unique instances creating unnecessary product differentiation.</a:t>
            </a:r>
            <a:endParaRPr/>
          </a:p>
          <a:p>
            <a:pPr marL="0" lvl="0" indent="0" algn="l" rtl="0">
              <a:spcBef>
                <a:spcPts val="1600"/>
              </a:spcBef>
              <a:spcAft>
                <a:spcPts val="1600"/>
              </a:spcAft>
              <a:buNone/>
            </a:pPr>
            <a:r>
              <a:rPr lang="en"/>
              <a:t>Our resultant dataset contained 48,454 unique products. </a:t>
            </a:r>
            <a:endParaRPr/>
          </a:p>
        </p:txBody>
      </p:sp>
      <p:sp>
        <p:nvSpPr>
          <p:cNvPr id="131" name="Google Shape;131;p18"/>
          <p:cNvSpPr txBox="1"/>
          <p:nvPr/>
        </p:nvSpPr>
        <p:spPr>
          <a:xfrm>
            <a:off x="3372350" y="75550"/>
            <a:ext cx="5743800" cy="46122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oboto"/>
                <a:ea typeface="Roboto"/>
                <a:cs typeface="Roboto"/>
                <a:sym typeface="Roboto"/>
              </a:rPr>
              <a:t>Examples:</a:t>
            </a:r>
            <a:endParaRPr sz="900">
              <a:latin typeface="Roboto"/>
              <a:ea typeface="Roboto"/>
              <a:cs typeface="Roboto"/>
              <a:sym typeface="Roboto"/>
            </a:endParaRPr>
          </a:p>
          <a:p>
            <a:pPr marL="0" lvl="0" indent="0" algn="l" rtl="0">
              <a:spcBef>
                <a:spcPts val="0"/>
              </a:spcBef>
              <a:spcAft>
                <a:spcPts val="0"/>
              </a:spcAft>
              <a:buNone/>
            </a:pPr>
            <a:endParaRPr sz="900">
              <a:solidFill>
                <a:srgbClr val="085631"/>
              </a:solidFill>
              <a:latin typeface="Roboto"/>
              <a:ea typeface="Roboto"/>
              <a:cs typeface="Roboto"/>
              <a:sym typeface="Roboto"/>
            </a:endParaRPr>
          </a:p>
          <a:p>
            <a:pPr marL="0" lvl="0" indent="0" algn="l" rtl="0">
              <a:spcBef>
                <a:spcPts val="0"/>
              </a:spcBef>
              <a:spcAft>
                <a:spcPts val="0"/>
              </a:spcAft>
              <a:buNone/>
            </a:pPr>
            <a:r>
              <a:rPr lang="en" sz="900">
                <a:solidFill>
                  <a:srgbClr val="085631"/>
                </a:solidFill>
                <a:latin typeface="Roboto"/>
                <a:ea typeface="Roboto"/>
                <a:cs typeface="Roboto"/>
                <a:sym typeface="Roboto"/>
              </a:rPr>
              <a:t>## DATA CLEANSING</a:t>
            </a:r>
            <a:endParaRPr sz="900">
              <a:solidFill>
                <a:srgbClr val="085631"/>
              </a:solidFill>
              <a:latin typeface="Roboto"/>
              <a:ea typeface="Roboto"/>
              <a:cs typeface="Roboto"/>
              <a:sym typeface="Roboto"/>
            </a:endParaRPr>
          </a:p>
          <a:p>
            <a:pPr marL="0" lvl="0" indent="0" algn="l" rtl="0">
              <a:spcBef>
                <a:spcPts val="0"/>
              </a:spcBef>
              <a:spcAft>
                <a:spcPts val="0"/>
              </a:spcAft>
              <a:buNone/>
            </a:pPr>
            <a:r>
              <a:rPr lang="en" sz="900">
                <a:solidFill>
                  <a:srgbClr val="085631"/>
                </a:solidFill>
                <a:latin typeface="Roboto"/>
                <a:ea typeface="Roboto"/>
                <a:cs typeface="Roboto"/>
                <a:sym typeface="Roboto"/>
              </a:rPr>
              <a:t># Merge similar products together</a:t>
            </a:r>
            <a:endParaRPr sz="900">
              <a:solidFill>
                <a:srgbClr val="085631"/>
              </a:solidFill>
              <a:latin typeface="Roboto"/>
              <a:ea typeface="Roboto"/>
              <a:cs typeface="Roboto"/>
              <a:sym typeface="Roboto"/>
            </a:endParaRPr>
          </a:p>
          <a:p>
            <a:pPr marL="0" lvl="0" indent="0" algn="l" rtl="0">
              <a:spcBef>
                <a:spcPts val="0"/>
              </a:spcBef>
              <a:spcAft>
                <a:spcPts val="0"/>
              </a:spcAft>
              <a:buNone/>
            </a:pPr>
            <a:r>
              <a:rPr lang="en" sz="900">
                <a:latin typeface="Roboto"/>
                <a:ea typeface="Roboto"/>
                <a:cs typeface="Roboto"/>
                <a:sym typeface="Roboto"/>
              </a:rPr>
              <a:t>order_dept_unique$product_name[order_dept_unique$product_name == </a:t>
            </a:r>
            <a:r>
              <a:rPr lang="en" sz="900">
                <a:solidFill>
                  <a:srgbClr val="085631"/>
                </a:solidFill>
                <a:latin typeface="Roboto"/>
                <a:ea typeface="Roboto"/>
                <a:cs typeface="Roboto"/>
                <a:sym typeface="Roboto"/>
              </a:rPr>
              <a:t>"Bag of Organic Bananas"</a:t>
            </a:r>
            <a:r>
              <a:rPr lang="en" sz="900">
                <a:latin typeface="Roboto"/>
                <a:ea typeface="Roboto"/>
                <a:cs typeface="Roboto"/>
                <a:sym typeface="Roboto"/>
              </a:rPr>
              <a:t>] &lt;- "Banana"</a:t>
            </a:r>
            <a:endParaRPr sz="900">
              <a:latin typeface="Roboto"/>
              <a:ea typeface="Roboto"/>
              <a:cs typeface="Roboto"/>
              <a:sym typeface="Roboto"/>
            </a:endParaRPr>
          </a:p>
          <a:p>
            <a:pPr marL="0" lvl="0" indent="0" algn="l" rtl="0">
              <a:spcBef>
                <a:spcPts val="0"/>
              </a:spcBef>
              <a:spcAft>
                <a:spcPts val="0"/>
              </a:spcAft>
              <a:buNone/>
            </a:pPr>
            <a:r>
              <a:rPr lang="en" sz="900">
                <a:latin typeface="Roboto"/>
                <a:ea typeface="Roboto"/>
                <a:cs typeface="Roboto"/>
                <a:sym typeface="Roboto"/>
              </a:rPr>
              <a:t>order_dept_unique$product_name[order_dept_unique$product_name == </a:t>
            </a:r>
            <a:r>
              <a:rPr lang="en" sz="900">
                <a:solidFill>
                  <a:srgbClr val="085631"/>
                </a:solidFill>
                <a:latin typeface="Roboto"/>
                <a:ea typeface="Roboto"/>
                <a:cs typeface="Roboto"/>
                <a:sym typeface="Roboto"/>
              </a:rPr>
              <a:t>"Organic Banana"</a:t>
            </a:r>
            <a:r>
              <a:rPr lang="en" sz="900">
                <a:latin typeface="Roboto"/>
                <a:ea typeface="Roboto"/>
                <a:cs typeface="Roboto"/>
                <a:sym typeface="Roboto"/>
              </a:rPr>
              <a:t>] &lt;- </a:t>
            </a:r>
            <a:r>
              <a:rPr lang="en" sz="900">
                <a:solidFill>
                  <a:srgbClr val="085631"/>
                </a:solidFill>
                <a:latin typeface="Roboto"/>
                <a:ea typeface="Roboto"/>
                <a:cs typeface="Roboto"/>
                <a:sym typeface="Roboto"/>
              </a:rPr>
              <a:t>"Banana"</a:t>
            </a:r>
            <a:endParaRPr sz="900">
              <a:solidFill>
                <a:srgbClr val="085631"/>
              </a:solidFill>
              <a:latin typeface="Roboto"/>
              <a:ea typeface="Roboto"/>
              <a:cs typeface="Roboto"/>
              <a:sym typeface="Roboto"/>
            </a:endParaRPr>
          </a:p>
          <a:p>
            <a:pPr marL="0" lvl="0" indent="0" algn="l" rtl="0">
              <a:spcBef>
                <a:spcPts val="0"/>
              </a:spcBef>
              <a:spcAft>
                <a:spcPts val="0"/>
              </a:spcAft>
              <a:buNone/>
            </a:pPr>
            <a:endParaRPr sz="900">
              <a:latin typeface="Roboto"/>
              <a:ea typeface="Roboto"/>
              <a:cs typeface="Roboto"/>
              <a:sym typeface="Roboto"/>
            </a:endParaRPr>
          </a:p>
          <a:p>
            <a:pPr marL="0" lvl="0" indent="0" algn="l" rtl="0">
              <a:spcBef>
                <a:spcPts val="0"/>
              </a:spcBef>
              <a:spcAft>
                <a:spcPts val="0"/>
              </a:spcAft>
              <a:buNone/>
            </a:pPr>
            <a:r>
              <a:rPr lang="en" sz="900">
                <a:latin typeface="Roboto"/>
                <a:ea typeface="Roboto"/>
                <a:cs typeface="Roboto"/>
                <a:sym typeface="Roboto"/>
              </a:rPr>
              <a:t>order_dept_unique$product_name[order_dept_unique$product_name == </a:t>
            </a:r>
            <a:r>
              <a:rPr lang="en" sz="900">
                <a:solidFill>
                  <a:srgbClr val="085631"/>
                </a:solidFill>
                <a:latin typeface="Roboto"/>
                <a:ea typeface="Roboto"/>
                <a:cs typeface="Roboto"/>
                <a:sym typeface="Roboto"/>
              </a:rPr>
              <a:t>"Organic Hass Avocado"</a:t>
            </a:r>
            <a:r>
              <a:rPr lang="en" sz="900">
                <a:latin typeface="Roboto"/>
                <a:ea typeface="Roboto"/>
                <a:cs typeface="Roboto"/>
                <a:sym typeface="Roboto"/>
              </a:rPr>
              <a:t>] &lt;- </a:t>
            </a:r>
            <a:r>
              <a:rPr lang="en" sz="900">
                <a:solidFill>
                  <a:srgbClr val="085631"/>
                </a:solidFill>
                <a:latin typeface="Roboto"/>
                <a:ea typeface="Roboto"/>
                <a:cs typeface="Roboto"/>
                <a:sym typeface="Roboto"/>
              </a:rPr>
              <a:t>"Organic Avocado"</a:t>
            </a:r>
            <a:endParaRPr sz="900">
              <a:solidFill>
                <a:srgbClr val="085631"/>
              </a:solidFill>
              <a:latin typeface="Roboto"/>
              <a:ea typeface="Roboto"/>
              <a:cs typeface="Roboto"/>
              <a:sym typeface="Roboto"/>
            </a:endParaRPr>
          </a:p>
          <a:p>
            <a:pPr marL="0" lvl="0" indent="0" algn="l" rtl="0">
              <a:spcBef>
                <a:spcPts val="0"/>
              </a:spcBef>
              <a:spcAft>
                <a:spcPts val="0"/>
              </a:spcAft>
              <a:buNone/>
            </a:pPr>
            <a:r>
              <a:rPr lang="en" sz="900">
                <a:latin typeface="Roboto"/>
                <a:ea typeface="Roboto"/>
                <a:cs typeface="Roboto"/>
                <a:sym typeface="Roboto"/>
              </a:rPr>
              <a:t>order_dept_unique$product_name[order_dept_unique$product_name == </a:t>
            </a:r>
            <a:r>
              <a:rPr lang="en" sz="900">
                <a:solidFill>
                  <a:srgbClr val="085631"/>
                </a:solidFill>
                <a:latin typeface="Roboto"/>
                <a:ea typeface="Roboto"/>
                <a:cs typeface="Roboto"/>
                <a:sym typeface="Roboto"/>
              </a:rPr>
              <a:t>"Organic Avocado"</a:t>
            </a:r>
            <a:r>
              <a:rPr lang="en" sz="900">
                <a:latin typeface="Roboto"/>
                <a:ea typeface="Roboto"/>
                <a:cs typeface="Roboto"/>
                <a:sym typeface="Roboto"/>
              </a:rPr>
              <a:t>] &lt;- </a:t>
            </a:r>
            <a:r>
              <a:rPr lang="en" sz="900">
                <a:solidFill>
                  <a:srgbClr val="085631"/>
                </a:solidFill>
                <a:latin typeface="Roboto"/>
                <a:ea typeface="Roboto"/>
                <a:cs typeface="Roboto"/>
                <a:sym typeface="Roboto"/>
              </a:rPr>
              <a:t>"Avocado"</a:t>
            </a:r>
            <a:endParaRPr sz="900">
              <a:latin typeface="Roboto"/>
              <a:ea typeface="Roboto"/>
              <a:cs typeface="Roboto"/>
              <a:sym typeface="Roboto"/>
            </a:endParaRPr>
          </a:p>
          <a:p>
            <a:pPr marL="0" lvl="0" indent="0" algn="l" rtl="0">
              <a:spcBef>
                <a:spcPts val="0"/>
              </a:spcBef>
              <a:spcAft>
                <a:spcPts val="0"/>
              </a:spcAft>
              <a:buNone/>
            </a:pPr>
            <a:r>
              <a:rPr lang="en" sz="900">
                <a:latin typeface="Roboto"/>
                <a:ea typeface="Roboto"/>
                <a:cs typeface="Roboto"/>
                <a:sym typeface="Roboto"/>
              </a:rPr>
              <a:t>order_dept_unique$product_name[order_dept_unique$product_name == </a:t>
            </a:r>
            <a:r>
              <a:rPr lang="en" sz="900">
                <a:solidFill>
                  <a:srgbClr val="085631"/>
                </a:solidFill>
                <a:latin typeface="Roboto"/>
                <a:ea typeface="Roboto"/>
                <a:cs typeface="Roboto"/>
                <a:sym typeface="Roboto"/>
              </a:rPr>
              <a:t>"Hass Avocados"</a:t>
            </a:r>
            <a:r>
              <a:rPr lang="en" sz="900">
                <a:latin typeface="Roboto"/>
                <a:ea typeface="Roboto"/>
                <a:cs typeface="Roboto"/>
                <a:sym typeface="Roboto"/>
              </a:rPr>
              <a:t>] &lt;-</a:t>
            </a:r>
            <a:r>
              <a:rPr lang="en" sz="900">
                <a:solidFill>
                  <a:srgbClr val="085631"/>
                </a:solidFill>
                <a:latin typeface="Roboto"/>
                <a:ea typeface="Roboto"/>
                <a:cs typeface="Roboto"/>
                <a:sym typeface="Roboto"/>
              </a:rPr>
              <a:t> "Avocado"</a:t>
            </a:r>
            <a:endParaRPr sz="900">
              <a:latin typeface="Roboto"/>
              <a:ea typeface="Roboto"/>
              <a:cs typeface="Roboto"/>
              <a:sym typeface="Roboto"/>
            </a:endParaRPr>
          </a:p>
          <a:p>
            <a:pPr marL="0" lvl="0" indent="0" algn="l" rtl="0">
              <a:spcBef>
                <a:spcPts val="0"/>
              </a:spcBef>
              <a:spcAft>
                <a:spcPts val="0"/>
              </a:spcAft>
              <a:buNone/>
            </a:pPr>
            <a:r>
              <a:rPr lang="en" sz="900">
                <a:latin typeface="Roboto"/>
                <a:ea typeface="Roboto"/>
                <a:cs typeface="Roboto"/>
                <a:sym typeface="Roboto"/>
              </a:rPr>
              <a:t>order_dept_unique$product_name[order_dept_unique$product_name == </a:t>
            </a:r>
            <a:r>
              <a:rPr lang="en" sz="900">
                <a:solidFill>
                  <a:srgbClr val="085631"/>
                </a:solidFill>
                <a:latin typeface="Roboto"/>
                <a:ea typeface="Roboto"/>
                <a:cs typeface="Roboto"/>
                <a:sym typeface="Roboto"/>
              </a:rPr>
              <a:t>"Small Hass Avocado"</a:t>
            </a:r>
            <a:r>
              <a:rPr lang="en" sz="900">
                <a:latin typeface="Roboto"/>
                <a:ea typeface="Roboto"/>
                <a:cs typeface="Roboto"/>
                <a:sym typeface="Roboto"/>
              </a:rPr>
              <a:t>] &lt;- </a:t>
            </a:r>
            <a:r>
              <a:rPr lang="en" sz="900">
                <a:solidFill>
                  <a:srgbClr val="085631"/>
                </a:solidFill>
                <a:latin typeface="Roboto"/>
                <a:ea typeface="Roboto"/>
                <a:cs typeface="Roboto"/>
                <a:sym typeface="Roboto"/>
              </a:rPr>
              <a:t>"Avocado</a:t>
            </a:r>
            <a:r>
              <a:rPr lang="en" sz="900">
                <a:latin typeface="Roboto"/>
                <a:ea typeface="Roboto"/>
                <a:cs typeface="Roboto"/>
                <a:sym typeface="Roboto"/>
              </a:rPr>
              <a:t>"</a:t>
            </a:r>
            <a:endParaRPr sz="900">
              <a:latin typeface="Roboto"/>
              <a:ea typeface="Roboto"/>
              <a:cs typeface="Roboto"/>
              <a:sym typeface="Roboto"/>
            </a:endParaRPr>
          </a:p>
          <a:p>
            <a:pPr marL="0" lvl="0" indent="0" algn="l" rtl="0">
              <a:spcBef>
                <a:spcPts val="0"/>
              </a:spcBef>
              <a:spcAft>
                <a:spcPts val="0"/>
              </a:spcAft>
              <a:buNone/>
            </a:pPr>
            <a:endParaRPr sz="900">
              <a:latin typeface="Roboto"/>
              <a:ea typeface="Roboto"/>
              <a:cs typeface="Roboto"/>
              <a:sym typeface="Roboto"/>
            </a:endParaRPr>
          </a:p>
          <a:p>
            <a:pPr marL="0" lvl="0" indent="0" algn="l" rtl="0">
              <a:spcBef>
                <a:spcPts val="0"/>
              </a:spcBef>
              <a:spcAft>
                <a:spcPts val="0"/>
              </a:spcAft>
              <a:buNone/>
            </a:pPr>
            <a:r>
              <a:rPr lang="en" sz="900">
                <a:latin typeface="Roboto"/>
                <a:ea typeface="Roboto"/>
                <a:cs typeface="Roboto"/>
                <a:sym typeface="Roboto"/>
              </a:rPr>
              <a:t>order_dept_unique$product_name[order_dept_unique$product_name == </a:t>
            </a:r>
            <a:r>
              <a:rPr lang="en" sz="900">
                <a:solidFill>
                  <a:srgbClr val="085631"/>
                </a:solidFill>
                <a:latin typeface="Roboto"/>
                <a:ea typeface="Roboto"/>
                <a:cs typeface="Roboto"/>
                <a:sym typeface="Roboto"/>
              </a:rPr>
              <a:t>"Organic Whole Strawberries"</a:t>
            </a:r>
            <a:r>
              <a:rPr lang="en" sz="900">
                <a:latin typeface="Roboto"/>
                <a:ea typeface="Roboto"/>
                <a:cs typeface="Roboto"/>
                <a:sym typeface="Roboto"/>
              </a:rPr>
              <a:t>] &lt;- "Strawberries"</a:t>
            </a:r>
            <a:endParaRPr sz="900">
              <a:latin typeface="Roboto"/>
              <a:ea typeface="Roboto"/>
              <a:cs typeface="Roboto"/>
              <a:sym typeface="Roboto"/>
            </a:endParaRPr>
          </a:p>
          <a:p>
            <a:pPr marL="0" lvl="0" indent="0" algn="l" rtl="0">
              <a:spcBef>
                <a:spcPts val="0"/>
              </a:spcBef>
              <a:spcAft>
                <a:spcPts val="0"/>
              </a:spcAft>
              <a:buNone/>
            </a:pPr>
            <a:r>
              <a:rPr lang="en" sz="900">
                <a:latin typeface="Roboto"/>
                <a:ea typeface="Roboto"/>
                <a:cs typeface="Roboto"/>
                <a:sym typeface="Roboto"/>
              </a:rPr>
              <a:t>order_dept_unique$product_name[order_dept_unique$product_name == "Organic Strawberries"] &lt;- </a:t>
            </a:r>
            <a:r>
              <a:rPr lang="en" sz="900">
                <a:solidFill>
                  <a:srgbClr val="085631"/>
                </a:solidFill>
                <a:latin typeface="Roboto"/>
                <a:ea typeface="Roboto"/>
                <a:cs typeface="Roboto"/>
                <a:sym typeface="Roboto"/>
              </a:rPr>
              <a:t>"Strawberries"</a:t>
            </a:r>
            <a:endParaRPr sz="900">
              <a:solidFill>
                <a:srgbClr val="085631"/>
              </a:solidFill>
              <a:latin typeface="Roboto"/>
              <a:ea typeface="Roboto"/>
              <a:cs typeface="Roboto"/>
              <a:sym typeface="Roboto"/>
            </a:endParaRPr>
          </a:p>
          <a:p>
            <a:pPr marL="0" lvl="0" indent="0" algn="l" rtl="0">
              <a:spcBef>
                <a:spcPts val="0"/>
              </a:spcBef>
              <a:spcAft>
                <a:spcPts val="0"/>
              </a:spcAft>
              <a:buNone/>
            </a:pPr>
            <a:endParaRPr sz="900">
              <a:latin typeface="Roboto"/>
              <a:ea typeface="Roboto"/>
              <a:cs typeface="Roboto"/>
              <a:sym typeface="Roboto"/>
            </a:endParaRPr>
          </a:p>
          <a:p>
            <a:pPr marL="0" lvl="0" indent="0" algn="l" rtl="0">
              <a:spcBef>
                <a:spcPts val="0"/>
              </a:spcBef>
              <a:spcAft>
                <a:spcPts val="0"/>
              </a:spcAft>
              <a:buNone/>
            </a:pPr>
            <a:r>
              <a:rPr lang="en" sz="900">
                <a:latin typeface="Roboto"/>
                <a:ea typeface="Roboto"/>
                <a:cs typeface="Roboto"/>
                <a:sym typeface="Roboto"/>
              </a:rPr>
              <a:t>order_dept_unique$product_name[order_dept_unique$product_name == </a:t>
            </a:r>
            <a:r>
              <a:rPr lang="en" sz="900">
                <a:solidFill>
                  <a:srgbClr val="085631"/>
                </a:solidFill>
                <a:latin typeface="Roboto"/>
                <a:ea typeface="Roboto"/>
                <a:cs typeface="Roboto"/>
                <a:sym typeface="Roboto"/>
              </a:rPr>
              <a:t>"Large Lemon"</a:t>
            </a:r>
            <a:r>
              <a:rPr lang="en" sz="900">
                <a:latin typeface="Roboto"/>
                <a:ea typeface="Roboto"/>
                <a:cs typeface="Roboto"/>
                <a:sym typeface="Roboto"/>
              </a:rPr>
              <a:t>] &lt;-</a:t>
            </a:r>
            <a:r>
              <a:rPr lang="en" sz="900">
                <a:solidFill>
                  <a:srgbClr val="085631"/>
                </a:solidFill>
                <a:latin typeface="Roboto"/>
                <a:ea typeface="Roboto"/>
                <a:cs typeface="Roboto"/>
                <a:sym typeface="Roboto"/>
              </a:rPr>
              <a:t> "Lemons"</a:t>
            </a:r>
            <a:endParaRPr sz="900">
              <a:latin typeface="Roboto"/>
              <a:ea typeface="Roboto"/>
              <a:cs typeface="Roboto"/>
              <a:sym typeface="Roboto"/>
            </a:endParaRPr>
          </a:p>
          <a:p>
            <a:pPr marL="0" lvl="0" indent="0" algn="l" rtl="0">
              <a:spcBef>
                <a:spcPts val="0"/>
              </a:spcBef>
              <a:spcAft>
                <a:spcPts val="0"/>
              </a:spcAft>
              <a:buNone/>
            </a:pPr>
            <a:r>
              <a:rPr lang="en" sz="900">
                <a:latin typeface="Roboto"/>
                <a:ea typeface="Roboto"/>
                <a:cs typeface="Roboto"/>
                <a:sym typeface="Roboto"/>
              </a:rPr>
              <a:t>order_dept_unique$product_name[order_dept_unique$product_name == </a:t>
            </a:r>
            <a:r>
              <a:rPr lang="en" sz="900">
                <a:solidFill>
                  <a:srgbClr val="085631"/>
                </a:solidFill>
                <a:latin typeface="Roboto"/>
                <a:ea typeface="Roboto"/>
                <a:cs typeface="Roboto"/>
                <a:sym typeface="Roboto"/>
              </a:rPr>
              <a:t>"Organic Lemon"</a:t>
            </a:r>
            <a:r>
              <a:rPr lang="en" sz="900">
                <a:latin typeface="Roboto"/>
                <a:ea typeface="Roboto"/>
                <a:cs typeface="Roboto"/>
                <a:sym typeface="Roboto"/>
              </a:rPr>
              <a:t>] &lt;- </a:t>
            </a:r>
            <a:r>
              <a:rPr lang="en" sz="900">
                <a:solidFill>
                  <a:srgbClr val="085631"/>
                </a:solidFill>
                <a:latin typeface="Roboto"/>
                <a:ea typeface="Roboto"/>
                <a:cs typeface="Roboto"/>
                <a:sym typeface="Roboto"/>
              </a:rPr>
              <a:t>"Lemons"</a:t>
            </a:r>
            <a:endParaRPr sz="900">
              <a:latin typeface="Roboto"/>
              <a:ea typeface="Roboto"/>
              <a:cs typeface="Roboto"/>
              <a:sym typeface="Roboto"/>
            </a:endParaRPr>
          </a:p>
          <a:p>
            <a:pPr marL="0" lvl="0" indent="0" algn="l" rtl="0">
              <a:spcBef>
                <a:spcPts val="0"/>
              </a:spcBef>
              <a:spcAft>
                <a:spcPts val="0"/>
              </a:spcAft>
              <a:buNone/>
            </a:pPr>
            <a:endParaRPr sz="900">
              <a:latin typeface="Roboto"/>
              <a:ea typeface="Roboto"/>
              <a:cs typeface="Roboto"/>
              <a:sym typeface="Roboto"/>
            </a:endParaRPr>
          </a:p>
          <a:p>
            <a:pPr marL="0" lvl="0" indent="0" algn="l" rtl="0">
              <a:spcBef>
                <a:spcPts val="0"/>
              </a:spcBef>
              <a:spcAft>
                <a:spcPts val="0"/>
              </a:spcAft>
              <a:buNone/>
            </a:pPr>
            <a:r>
              <a:rPr lang="en" sz="900">
                <a:latin typeface="Roboto"/>
                <a:ea typeface="Roboto"/>
                <a:cs typeface="Roboto"/>
                <a:sym typeface="Roboto"/>
              </a:rPr>
              <a:t>order_dept_unique$product_name[order_dept_unique$product_name == </a:t>
            </a:r>
            <a:r>
              <a:rPr lang="en" sz="900">
                <a:solidFill>
                  <a:srgbClr val="085631"/>
                </a:solidFill>
                <a:latin typeface="Roboto"/>
                <a:ea typeface="Roboto"/>
                <a:cs typeface="Roboto"/>
                <a:sym typeface="Roboto"/>
              </a:rPr>
              <a:t>"Baby Seedless Cucumber"</a:t>
            </a:r>
            <a:r>
              <a:rPr lang="en" sz="900">
                <a:latin typeface="Roboto"/>
                <a:ea typeface="Roboto"/>
                <a:cs typeface="Roboto"/>
                <a:sym typeface="Roboto"/>
              </a:rPr>
              <a:t>] &lt;- </a:t>
            </a:r>
            <a:r>
              <a:rPr lang="en" sz="900">
                <a:solidFill>
                  <a:srgbClr val="085631"/>
                </a:solidFill>
                <a:latin typeface="Roboto"/>
                <a:ea typeface="Roboto"/>
                <a:cs typeface="Roboto"/>
                <a:sym typeface="Roboto"/>
              </a:rPr>
              <a:t>"Cucumber"</a:t>
            </a:r>
            <a:endParaRPr sz="900">
              <a:latin typeface="Roboto"/>
              <a:ea typeface="Roboto"/>
              <a:cs typeface="Roboto"/>
              <a:sym typeface="Roboto"/>
            </a:endParaRPr>
          </a:p>
          <a:p>
            <a:pPr marL="0" lvl="0" indent="0" algn="l" rtl="0">
              <a:spcBef>
                <a:spcPts val="0"/>
              </a:spcBef>
              <a:spcAft>
                <a:spcPts val="0"/>
              </a:spcAft>
              <a:buNone/>
            </a:pPr>
            <a:r>
              <a:rPr lang="en" sz="900">
                <a:latin typeface="Roboto"/>
                <a:ea typeface="Roboto"/>
                <a:cs typeface="Roboto"/>
                <a:sym typeface="Roboto"/>
              </a:rPr>
              <a:t>order_dept_unique$product_name[order_dept_unique$product_name == </a:t>
            </a:r>
            <a:r>
              <a:rPr lang="en" sz="900">
                <a:solidFill>
                  <a:srgbClr val="085631"/>
                </a:solidFill>
                <a:latin typeface="Roboto"/>
                <a:ea typeface="Roboto"/>
                <a:cs typeface="Roboto"/>
                <a:sym typeface="Roboto"/>
              </a:rPr>
              <a:t>"Organic English Cucumber"</a:t>
            </a:r>
            <a:r>
              <a:rPr lang="en" sz="900">
                <a:latin typeface="Roboto"/>
                <a:ea typeface="Roboto"/>
                <a:cs typeface="Roboto"/>
                <a:sym typeface="Roboto"/>
              </a:rPr>
              <a:t>] &lt;- </a:t>
            </a:r>
            <a:r>
              <a:rPr lang="en" sz="900">
                <a:solidFill>
                  <a:srgbClr val="085631"/>
                </a:solidFill>
                <a:latin typeface="Roboto"/>
                <a:ea typeface="Roboto"/>
                <a:cs typeface="Roboto"/>
                <a:sym typeface="Roboto"/>
              </a:rPr>
              <a:t>"Cucumber"</a:t>
            </a:r>
            <a:endParaRPr sz="900">
              <a:latin typeface="Roboto"/>
              <a:ea typeface="Roboto"/>
              <a:cs typeface="Roboto"/>
              <a:sym typeface="Roboto"/>
            </a:endParaRPr>
          </a:p>
          <a:p>
            <a:pPr marL="0" lvl="0" indent="0" algn="l" rtl="0">
              <a:spcBef>
                <a:spcPts val="0"/>
              </a:spcBef>
              <a:spcAft>
                <a:spcPts val="0"/>
              </a:spcAft>
              <a:buNone/>
            </a:pPr>
            <a:r>
              <a:rPr lang="en" sz="900">
                <a:latin typeface="Roboto"/>
                <a:ea typeface="Roboto"/>
                <a:cs typeface="Roboto"/>
                <a:sym typeface="Roboto"/>
              </a:rPr>
              <a:t>order_dept_unique$product_name[order_dept_unique$product_name == </a:t>
            </a:r>
            <a:r>
              <a:rPr lang="en" sz="900">
                <a:solidFill>
                  <a:srgbClr val="085631"/>
                </a:solidFill>
                <a:latin typeface="Roboto"/>
                <a:ea typeface="Roboto"/>
                <a:cs typeface="Roboto"/>
                <a:sym typeface="Roboto"/>
              </a:rPr>
              <a:t>"Cucumber Kirby"</a:t>
            </a:r>
            <a:r>
              <a:rPr lang="en" sz="900">
                <a:latin typeface="Roboto"/>
                <a:ea typeface="Roboto"/>
                <a:cs typeface="Roboto"/>
                <a:sym typeface="Roboto"/>
              </a:rPr>
              <a:t>] &lt;- </a:t>
            </a:r>
            <a:r>
              <a:rPr lang="en" sz="900">
                <a:solidFill>
                  <a:srgbClr val="085631"/>
                </a:solidFill>
                <a:latin typeface="Roboto"/>
                <a:ea typeface="Roboto"/>
                <a:cs typeface="Roboto"/>
                <a:sym typeface="Roboto"/>
              </a:rPr>
              <a:t>"Cucumber"</a:t>
            </a:r>
            <a:endParaRPr sz="900">
              <a:solidFill>
                <a:srgbClr val="085631"/>
              </a:solidFill>
              <a:latin typeface="Roboto"/>
              <a:ea typeface="Roboto"/>
              <a:cs typeface="Roboto"/>
              <a:sym typeface="Roboto"/>
            </a:endParaRPr>
          </a:p>
          <a:p>
            <a:pPr marL="0" lvl="0" indent="0" algn="l" rtl="0">
              <a:spcBef>
                <a:spcPts val="0"/>
              </a:spcBef>
              <a:spcAft>
                <a:spcPts val="0"/>
              </a:spcAft>
              <a:buNone/>
            </a:pPr>
            <a:r>
              <a:rPr lang="en" sz="900">
                <a:latin typeface="Roboto"/>
                <a:ea typeface="Roboto"/>
                <a:cs typeface="Roboto"/>
                <a:sym typeface="Roboto"/>
              </a:rPr>
              <a:t>order_dept_unique$product_name[order_dept_unique$product_name == </a:t>
            </a:r>
            <a:r>
              <a:rPr lang="en" sz="900">
                <a:solidFill>
                  <a:srgbClr val="085631"/>
                </a:solidFill>
                <a:latin typeface="Roboto"/>
                <a:ea typeface="Roboto"/>
                <a:cs typeface="Roboto"/>
                <a:sym typeface="Roboto"/>
              </a:rPr>
              <a:t>"Organic Cucumber"</a:t>
            </a:r>
            <a:r>
              <a:rPr lang="en" sz="900">
                <a:latin typeface="Roboto"/>
                <a:ea typeface="Roboto"/>
                <a:cs typeface="Roboto"/>
                <a:sym typeface="Roboto"/>
              </a:rPr>
              <a:t>] &lt;-</a:t>
            </a:r>
            <a:r>
              <a:rPr lang="en" sz="900">
                <a:solidFill>
                  <a:srgbClr val="085631"/>
                </a:solidFill>
                <a:latin typeface="Roboto"/>
                <a:ea typeface="Roboto"/>
                <a:cs typeface="Roboto"/>
                <a:sym typeface="Roboto"/>
              </a:rPr>
              <a:t> "Cucumber"</a:t>
            </a:r>
            <a:endParaRPr sz="900">
              <a:latin typeface="Roboto"/>
              <a:ea typeface="Roboto"/>
              <a:cs typeface="Roboto"/>
              <a:sym typeface="Roboto"/>
            </a:endParaRPr>
          </a:p>
          <a:p>
            <a:pPr marL="0" lvl="0" indent="0" algn="l" rtl="0">
              <a:spcBef>
                <a:spcPts val="0"/>
              </a:spcBef>
              <a:spcAft>
                <a:spcPts val="0"/>
              </a:spcAft>
              <a:buNone/>
            </a:pPr>
            <a:r>
              <a:rPr lang="en" sz="900">
                <a:latin typeface="Roboto"/>
                <a:ea typeface="Roboto"/>
                <a:cs typeface="Roboto"/>
                <a:sym typeface="Roboto"/>
              </a:rPr>
              <a:t>order_dept_unique$product_name[order_dept_unique$product_name == </a:t>
            </a:r>
            <a:r>
              <a:rPr lang="en" sz="900">
                <a:solidFill>
                  <a:srgbClr val="085631"/>
                </a:solidFill>
                <a:latin typeface="Roboto"/>
                <a:ea typeface="Roboto"/>
                <a:cs typeface="Roboto"/>
                <a:sym typeface="Roboto"/>
              </a:rPr>
              <a:t>"English Seedless Cucumber"</a:t>
            </a:r>
            <a:r>
              <a:rPr lang="en" sz="900">
                <a:latin typeface="Roboto"/>
                <a:ea typeface="Roboto"/>
                <a:cs typeface="Roboto"/>
                <a:sym typeface="Roboto"/>
              </a:rPr>
              <a:t>] &lt;- </a:t>
            </a:r>
            <a:r>
              <a:rPr lang="en" sz="900">
                <a:solidFill>
                  <a:srgbClr val="085631"/>
                </a:solidFill>
                <a:latin typeface="Roboto"/>
                <a:ea typeface="Roboto"/>
                <a:cs typeface="Roboto"/>
                <a:sym typeface="Roboto"/>
              </a:rPr>
              <a:t>"Cucumber"</a:t>
            </a:r>
            <a:endParaRPr sz="900">
              <a:latin typeface="Roboto"/>
              <a:ea typeface="Roboto"/>
              <a:cs typeface="Roboto"/>
              <a:sym typeface="Roboto"/>
            </a:endParaRPr>
          </a:p>
          <a:p>
            <a:pPr marL="0" lvl="0" indent="0" algn="l" rtl="0">
              <a:spcBef>
                <a:spcPts val="0"/>
              </a:spcBef>
              <a:spcAft>
                <a:spcPts val="0"/>
              </a:spcAft>
              <a:buNone/>
            </a:pPr>
            <a:r>
              <a:rPr lang="en" sz="900">
                <a:latin typeface="Roboto"/>
                <a:ea typeface="Roboto"/>
                <a:cs typeface="Roboto"/>
                <a:sym typeface="Roboto"/>
              </a:rPr>
              <a:t>...</a:t>
            </a:r>
            <a:endParaRPr sz="900">
              <a:latin typeface="Roboto"/>
              <a:ea typeface="Roboto"/>
              <a:cs typeface="Roboto"/>
              <a:sym typeface="Roboto"/>
            </a:endParaRPr>
          </a:p>
          <a:p>
            <a:pPr marL="0" lvl="0" indent="0" algn="l" rtl="0">
              <a:spcBef>
                <a:spcPts val="0"/>
              </a:spcBef>
              <a:spcAft>
                <a:spcPts val="0"/>
              </a:spcAft>
              <a:buNone/>
            </a:pPr>
            <a:endParaRPr sz="900">
              <a:latin typeface="Roboto"/>
              <a:ea typeface="Roboto"/>
              <a:cs typeface="Roboto"/>
              <a:sym typeface="Roboto"/>
            </a:endParaRPr>
          </a:p>
          <a:p>
            <a:pPr marL="0" lvl="0" indent="0" algn="l" rtl="0">
              <a:spcBef>
                <a:spcPts val="0"/>
              </a:spcBef>
              <a:spcAft>
                <a:spcPts val="0"/>
              </a:spcAft>
              <a:buNone/>
            </a:pPr>
            <a:r>
              <a:rPr lang="en" sz="900">
                <a:latin typeface="Roboto"/>
                <a:ea typeface="Roboto"/>
                <a:cs typeface="Roboto"/>
                <a:sym typeface="Roboto"/>
              </a:rPr>
              <a:t>order_dept_unique$product_name &lt;- removeWords(order_dept_unique$product_name, </a:t>
            </a:r>
            <a:r>
              <a:rPr lang="en" sz="900">
                <a:solidFill>
                  <a:srgbClr val="085631"/>
                </a:solidFill>
                <a:latin typeface="Roboto"/>
                <a:ea typeface="Roboto"/>
                <a:cs typeface="Roboto"/>
                <a:sym typeface="Roboto"/>
              </a:rPr>
              <a:t>"Organic </a:t>
            </a:r>
            <a:r>
              <a:rPr lang="en" sz="900">
                <a:latin typeface="Roboto"/>
                <a:ea typeface="Roboto"/>
                <a:cs typeface="Roboto"/>
                <a:sym typeface="Roboto"/>
              </a:rPr>
              <a:t>")</a:t>
            </a:r>
            <a:endParaRPr sz="900">
              <a:latin typeface="Roboto"/>
              <a:ea typeface="Roboto"/>
              <a:cs typeface="Roboto"/>
              <a:sym typeface="Roboto"/>
            </a:endParaRPr>
          </a:p>
          <a:p>
            <a:pPr marL="0" lvl="0" indent="0" algn="l" rtl="0">
              <a:spcBef>
                <a:spcPts val="0"/>
              </a:spcBef>
              <a:spcAft>
                <a:spcPts val="0"/>
              </a:spcAft>
              <a:buNone/>
            </a:pPr>
            <a:endParaRPr sz="800">
              <a:solidFill>
                <a:srgbClr val="085631"/>
              </a:solidFill>
              <a:latin typeface="Roboto"/>
              <a:ea typeface="Roboto"/>
              <a:cs typeface="Roboto"/>
              <a:sym typeface="Roboto"/>
            </a:endParaRPr>
          </a:p>
          <a:p>
            <a:pPr marL="0" lvl="0" indent="0" algn="l" rtl="0">
              <a:spcBef>
                <a:spcPts val="0"/>
              </a:spcBef>
              <a:spcAft>
                <a:spcPts val="0"/>
              </a:spcAft>
              <a:buNone/>
            </a:pPr>
            <a:endParaRPr sz="800">
              <a:solidFill>
                <a:srgbClr val="085631"/>
              </a:solidFill>
              <a:latin typeface="Roboto"/>
              <a:ea typeface="Roboto"/>
              <a:cs typeface="Roboto"/>
              <a:sym typeface="Roboto"/>
            </a:endParaRPr>
          </a:p>
          <a:p>
            <a:pPr marL="0" lvl="0" indent="0" algn="l" rtl="0">
              <a:spcBef>
                <a:spcPts val="0"/>
              </a:spcBef>
              <a:spcAft>
                <a:spcPts val="0"/>
              </a:spcAft>
              <a:buNone/>
            </a:pPr>
            <a:endParaRPr sz="800">
              <a:solidFill>
                <a:srgbClr val="085631"/>
              </a:solidFill>
              <a:latin typeface="Roboto"/>
              <a:ea typeface="Roboto"/>
              <a:cs typeface="Roboto"/>
              <a:sym typeface="Roboto"/>
            </a:endParaRPr>
          </a:p>
          <a:p>
            <a:pPr marL="0" lvl="0" indent="0" algn="l" rtl="0">
              <a:spcBef>
                <a:spcPts val="0"/>
              </a:spcBef>
              <a:spcAft>
                <a:spcPts val="0"/>
              </a:spcAft>
              <a:buNone/>
            </a:pPr>
            <a:endParaRPr sz="8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226078" y="106525"/>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Creating Transaction Matrix</a:t>
            </a:r>
            <a:endParaRPr/>
          </a:p>
        </p:txBody>
      </p:sp>
      <p:sp>
        <p:nvSpPr>
          <p:cNvPr id="137" name="Google Shape;137;p19"/>
          <p:cNvSpPr txBox="1">
            <a:spLocks noGrp="1"/>
          </p:cNvSpPr>
          <p:nvPr>
            <p:ph type="body" idx="1"/>
          </p:nvPr>
        </p:nvSpPr>
        <p:spPr>
          <a:xfrm>
            <a:off x="226075" y="1019075"/>
            <a:ext cx="2808000" cy="40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the cleaned dataset, we generate a transaction matrix using product_name as the column and order_id as the rows.</a:t>
            </a:r>
            <a:endParaRPr/>
          </a:p>
          <a:p>
            <a:pPr marL="0" lvl="0" indent="0" algn="l" rtl="0">
              <a:spcBef>
                <a:spcPts val="1600"/>
              </a:spcBef>
              <a:spcAft>
                <a:spcPts val="0"/>
              </a:spcAft>
              <a:buNone/>
            </a:pPr>
            <a:r>
              <a:rPr lang="en"/>
              <a:t>We can see from the transaction matrix that the top 6 purchased items  are Banana, Avocado, Strawberries, Spinach and lemons.</a:t>
            </a:r>
            <a:endParaRPr/>
          </a:p>
          <a:p>
            <a:pPr marL="0" lvl="0" indent="0" algn="l" rtl="0">
              <a:spcBef>
                <a:spcPts val="1600"/>
              </a:spcBef>
              <a:spcAft>
                <a:spcPts val="0"/>
              </a:spcAft>
              <a:buNone/>
            </a:pPr>
            <a:r>
              <a:rPr lang="en"/>
              <a:t>One potential insight we can draw from the matrix is that the average consumer has about 10 items per basket.</a:t>
            </a:r>
            <a:endParaRPr/>
          </a:p>
          <a:p>
            <a:pPr marL="0" lvl="0" indent="0" algn="l" rtl="0">
              <a:spcBef>
                <a:spcPts val="1600"/>
              </a:spcBef>
              <a:spcAft>
                <a:spcPts val="1600"/>
              </a:spcAft>
              <a:buNone/>
            </a:pPr>
            <a:r>
              <a:rPr lang="en"/>
              <a:t>Finally we filter the transactions to remove any transactions sizes less than 3 items to draw more meaningful insight.</a:t>
            </a:r>
            <a:endParaRPr/>
          </a:p>
        </p:txBody>
      </p:sp>
      <p:pic>
        <p:nvPicPr>
          <p:cNvPr id="138" name="Google Shape;138;p19"/>
          <p:cNvPicPr preferRelativeResize="0"/>
          <p:nvPr/>
        </p:nvPicPr>
        <p:blipFill rotWithShape="1">
          <a:blip r:embed="rId3">
            <a:alphaModFix/>
          </a:blip>
          <a:srcRect r="5311"/>
          <a:stretch/>
        </p:blipFill>
        <p:spPr>
          <a:xfrm>
            <a:off x="3416850" y="788750"/>
            <a:ext cx="5496826" cy="3391526"/>
          </a:xfrm>
          <a:prstGeom prst="rect">
            <a:avLst/>
          </a:prstGeom>
          <a:noFill/>
          <a:ln>
            <a:noFill/>
          </a:ln>
        </p:spPr>
      </p:pic>
      <p:sp>
        <p:nvSpPr>
          <p:cNvPr id="139" name="Google Shape;139;p19"/>
          <p:cNvSpPr txBox="1"/>
          <p:nvPr/>
        </p:nvSpPr>
        <p:spPr>
          <a:xfrm>
            <a:off x="3372350" y="75550"/>
            <a:ext cx="5743800" cy="6684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085631"/>
                </a:solidFill>
                <a:latin typeface="Roboto"/>
                <a:ea typeface="Roboto"/>
                <a:cs typeface="Roboto"/>
                <a:sym typeface="Roboto"/>
              </a:rPr>
              <a:t># Create transaction matrix </a:t>
            </a:r>
            <a:endParaRPr sz="1100">
              <a:solidFill>
                <a:srgbClr val="085631"/>
              </a:solidFill>
              <a:latin typeface="Roboto"/>
              <a:ea typeface="Roboto"/>
              <a:cs typeface="Roboto"/>
              <a:sym typeface="Roboto"/>
            </a:endParaRPr>
          </a:p>
          <a:p>
            <a:pPr marL="0" lvl="0" indent="0" algn="l" rtl="0">
              <a:spcBef>
                <a:spcPts val="0"/>
              </a:spcBef>
              <a:spcAft>
                <a:spcPts val="0"/>
              </a:spcAft>
              <a:buNone/>
            </a:pPr>
            <a:r>
              <a:rPr lang="en" sz="1100">
                <a:latin typeface="Roboto"/>
                <a:ea typeface="Roboto"/>
                <a:cs typeface="Roboto"/>
                <a:sym typeface="Roboto"/>
              </a:rPr>
              <a:t>trans &lt;- as(split(order_dept_unique</a:t>
            </a:r>
            <a:r>
              <a:rPr lang="en" sz="1100">
                <a:solidFill>
                  <a:schemeClr val="lt2"/>
                </a:solidFill>
                <a:latin typeface="Roboto"/>
                <a:ea typeface="Roboto"/>
                <a:cs typeface="Roboto"/>
                <a:sym typeface="Roboto"/>
              </a:rPr>
              <a:t>$</a:t>
            </a:r>
            <a:r>
              <a:rPr lang="en" sz="1100">
                <a:latin typeface="Roboto"/>
                <a:ea typeface="Roboto"/>
                <a:cs typeface="Roboto"/>
                <a:sym typeface="Roboto"/>
              </a:rPr>
              <a:t>product_name, order_dept_unique</a:t>
            </a:r>
            <a:r>
              <a:rPr lang="en" sz="1100">
                <a:solidFill>
                  <a:schemeClr val="lt2"/>
                </a:solidFill>
                <a:latin typeface="Roboto"/>
                <a:ea typeface="Roboto"/>
                <a:cs typeface="Roboto"/>
                <a:sym typeface="Roboto"/>
              </a:rPr>
              <a:t>$</a:t>
            </a:r>
            <a:r>
              <a:rPr lang="en" sz="1100">
                <a:latin typeface="Roboto"/>
                <a:ea typeface="Roboto"/>
                <a:cs typeface="Roboto"/>
                <a:sym typeface="Roboto"/>
              </a:rPr>
              <a:t>order_id), </a:t>
            </a:r>
            <a:r>
              <a:rPr lang="en" sz="1100">
                <a:solidFill>
                  <a:srgbClr val="085631"/>
                </a:solidFill>
                <a:latin typeface="Roboto"/>
                <a:ea typeface="Roboto"/>
                <a:cs typeface="Roboto"/>
                <a:sym typeface="Roboto"/>
              </a:rPr>
              <a:t>"transactions"</a:t>
            </a:r>
            <a:r>
              <a:rPr lang="en" sz="1100">
                <a:latin typeface="Roboto"/>
                <a:ea typeface="Roboto"/>
                <a:cs typeface="Roboto"/>
                <a:sym typeface="Roboto"/>
              </a:rPr>
              <a:t>)</a:t>
            </a:r>
            <a:endParaRPr sz="1100">
              <a:solidFill>
                <a:srgbClr val="085631"/>
              </a:solidFill>
              <a:latin typeface="Roboto"/>
              <a:ea typeface="Roboto"/>
              <a:cs typeface="Roboto"/>
              <a:sym typeface="Roboto"/>
            </a:endParaRPr>
          </a:p>
          <a:p>
            <a:pPr marL="0" lvl="0" indent="0" algn="l" rtl="0">
              <a:spcBef>
                <a:spcPts val="0"/>
              </a:spcBef>
              <a:spcAft>
                <a:spcPts val="0"/>
              </a:spcAft>
              <a:buNone/>
            </a:pPr>
            <a:endParaRPr sz="1200">
              <a:solidFill>
                <a:srgbClr val="085631"/>
              </a:solidFill>
              <a:latin typeface="Roboto"/>
              <a:ea typeface="Roboto"/>
              <a:cs typeface="Roboto"/>
              <a:sym typeface="Roboto"/>
            </a:endParaRPr>
          </a:p>
          <a:p>
            <a:pPr marL="0" lvl="0" indent="0" algn="l" rtl="0">
              <a:spcBef>
                <a:spcPts val="0"/>
              </a:spcBef>
              <a:spcAft>
                <a:spcPts val="0"/>
              </a:spcAft>
              <a:buNone/>
            </a:pPr>
            <a:endParaRPr>
              <a:solidFill>
                <a:srgbClr val="085631"/>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140" name="Google Shape;140;p19"/>
          <p:cNvSpPr txBox="1"/>
          <p:nvPr/>
        </p:nvSpPr>
        <p:spPr>
          <a:xfrm>
            <a:off x="3416850" y="4297375"/>
            <a:ext cx="2299800" cy="7674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085631"/>
                </a:solidFill>
                <a:latin typeface="Roboto"/>
                <a:ea typeface="Roboto"/>
                <a:cs typeface="Roboto"/>
                <a:sym typeface="Roboto"/>
              </a:rPr>
              <a:t># Filter transactions by size</a:t>
            </a:r>
            <a:endParaRPr sz="1000">
              <a:solidFill>
                <a:srgbClr val="085631"/>
              </a:solidFill>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filter_trans = trans[size(trans)</a:t>
            </a:r>
            <a:r>
              <a:rPr lang="en" sz="1000">
                <a:solidFill>
                  <a:srgbClr val="0000FF"/>
                </a:solidFill>
                <a:latin typeface="Roboto"/>
                <a:ea typeface="Roboto"/>
                <a:cs typeface="Roboto"/>
                <a:sym typeface="Roboto"/>
              </a:rPr>
              <a:t>&gt;=3</a:t>
            </a:r>
            <a:r>
              <a:rPr lang="en" sz="1000">
                <a:latin typeface="Roboto"/>
                <a:ea typeface="Roboto"/>
                <a:cs typeface="Roboto"/>
                <a:sym typeface="Roboto"/>
              </a:rPr>
              <a:t>]</a:t>
            </a:r>
            <a:endParaRPr sz="1000">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summary(filter_trans)</a:t>
            </a:r>
            <a:endParaRPr sz="1000">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inspect(filter_trans[</a:t>
            </a:r>
            <a:r>
              <a:rPr lang="en" sz="1000">
                <a:solidFill>
                  <a:srgbClr val="0000FF"/>
                </a:solidFill>
                <a:latin typeface="Roboto"/>
                <a:ea typeface="Roboto"/>
                <a:cs typeface="Roboto"/>
                <a:sym typeface="Roboto"/>
              </a:rPr>
              <a:t>1</a:t>
            </a:r>
            <a:r>
              <a:rPr lang="en" sz="1000">
                <a:latin typeface="Roboto"/>
                <a:ea typeface="Roboto"/>
                <a:cs typeface="Roboto"/>
                <a:sym typeface="Roboto"/>
              </a:rPr>
              <a:t>:</a:t>
            </a:r>
            <a:r>
              <a:rPr lang="en" sz="1000">
                <a:solidFill>
                  <a:srgbClr val="0000FF"/>
                </a:solidFill>
                <a:latin typeface="Roboto"/>
                <a:ea typeface="Roboto"/>
                <a:cs typeface="Roboto"/>
                <a:sym typeface="Roboto"/>
              </a:rPr>
              <a:t>3</a:t>
            </a:r>
            <a:r>
              <a:rPr lang="en" sz="1000">
                <a:latin typeface="Roboto"/>
                <a:ea typeface="Roboto"/>
                <a:cs typeface="Roboto"/>
                <a:sym typeface="Roboto"/>
              </a:rPr>
              <a:t>])</a:t>
            </a:r>
            <a:endParaRPr sz="1000">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a:p>
            <a:pPr marL="0" lvl="0" indent="0" algn="l" rtl="0">
              <a:spcBef>
                <a:spcPts val="0"/>
              </a:spcBef>
              <a:spcAft>
                <a:spcPts val="0"/>
              </a:spcAft>
              <a:buNone/>
            </a:pPr>
            <a:endParaRPr sz="1000">
              <a:solidFill>
                <a:srgbClr val="085631"/>
              </a:solidFill>
              <a:latin typeface="Roboto"/>
              <a:ea typeface="Roboto"/>
              <a:cs typeface="Roboto"/>
              <a:sym typeface="Roboto"/>
            </a:endParaRPr>
          </a:p>
          <a:p>
            <a:pPr marL="0" lvl="0" indent="0" algn="l" rtl="0">
              <a:spcBef>
                <a:spcPts val="0"/>
              </a:spcBef>
              <a:spcAft>
                <a:spcPts val="0"/>
              </a:spcAft>
              <a:buNone/>
            </a:pPr>
            <a:endParaRPr sz="1000">
              <a:solidFill>
                <a:srgbClr val="085631"/>
              </a:solidFill>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p:txBody>
      </p:sp>
      <p:sp>
        <p:nvSpPr>
          <p:cNvPr id="141" name="Google Shape;141;p19"/>
          <p:cNvSpPr txBox="1"/>
          <p:nvPr/>
        </p:nvSpPr>
        <p:spPr>
          <a:xfrm>
            <a:off x="5947100" y="4348625"/>
            <a:ext cx="2924700" cy="6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Our filter reduces the number of transactions to 2,870,999. </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Visualizing the Transactions</a:t>
            </a:r>
            <a:endParaRPr/>
          </a:p>
        </p:txBody>
      </p:sp>
      <p:sp>
        <p:nvSpPr>
          <p:cNvPr id="147" name="Google Shape;147;p20"/>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chart shows the visualization of the transaction matrix. We can see the bananas are included in 869,200 transactions or ~30% of all transactions, significantly more than the top 6 products.</a:t>
            </a:r>
            <a:endParaRPr/>
          </a:p>
          <a:p>
            <a:pPr marL="0" lvl="0" indent="0" algn="l" rtl="0">
              <a:spcBef>
                <a:spcPts val="1600"/>
              </a:spcBef>
              <a:spcAft>
                <a:spcPts val="1600"/>
              </a:spcAft>
              <a:buNone/>
            </a:pPr>
            <a:r>
              <a:rPr lang="en"/>
              <a:t>We can also see that the histogram is skewed heavily right showing strong consumer preferences towards specific products.</a:t>
            </a:r>
            <a:endParaRPr/>
          </a:p>
        </p:txBody>
      </p:sp>
      <p:pic>
        <p:nvPicPr>
          <p:cNvPr id="148" name="Google Shape;148;p20"/>
          <p:cNvPicPr preferRelativeResize="0"/>
          <p:nvPr/>
        </p:nvPicPr>
        <p:blipFill>
          <a:blip r:embed="rId3">
            <a:alphaModFix/>
          </a:blip>
          <a:stretch>
            <a:fillRect/>
          </a:stretch>
        </p:blipFill>
        <p:spPr>
          <a:xfrm>
            <a:off x="4622754" y="1821825"/>
            <a:ext cx="4332450" cy="31611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1"/>
          <p:cNvPicPr preferRelativeResize="0"/>
          <p:nvPr/>
        </p:nvPicPr>
        <p:blipFill rotWithShape="1">
          <a:blip r:embed="rId3">
            <a:alphaModFix/>
          </a:blip>
          <a:srcRect l="822" r="2456"/>
          <a:stretch/>
        </p:blipFill>
        <p:spPr>
          <a:xfrm>
            <a:off x="0" y="0"/>
            <a:ext cx="9144001" cy="5143500"/>
          </a:xfrm>
          <a:prstGeom prst="rect">
            <a:avLst/>
          </a:prstGeom>
          <a:noFill/>
          <a:ln>
            <a:noFill/>
          </a:ln>
        </p:spPr>
      </p:pic>
      <p:sp>
        <p:nvSpPr>
          <p:cNvPr id="154" name="Google Shape;154;p21"/>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Model Development</a:t>
            </a:r>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1953</Words>
  <Application>Microsoft Office PowerPoint</Application>
  <PresentationFormat>On-screen Show (16:9)</PresentationFormat>
  <Paragraphs>183</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Roboto Medium</vt:lpstr>
      <vt:lpstr>Roboto</vt:lpstr>
      <vt:lpstr>Comfortaa</vt:lpstr>
      <vt:lpstr>Arial</vt:lpstr>
      <vt:lpstr>Material</vt:lpstr>
      <vt:lpstr>Market Basket Analysis  Anticipating Customer Behaviour </vt:lpstr>
      <vt:lpstr>Background &amp; Context</vt:lpstr>
      <vt:lpstr>Analytical Solution</vt:lpstr>
      <vt:lpstr>Data Understanding &amp; Exploration</vt:lpstr>
      <vt:lpstr>Data Preparation</vt:lpstr>
      <vt:lpstr>Data Cleaning</vt:lpstr>
      <vt:lpstr>Creating Transaction Matrix</vt:lpstr>
      <vt:lpstr>Visualizing the Transactions</vt:lpstr>
      <vt:lpstr>Model Development</vt:lpstr>
      <vt:lpstr>Mining Association Rules using APRIORI</vt:lpstr>
      <vt:lpstr>Mining Association Rules using APRIORI</vt:lpstr>
      <vt:lpstr>Visualization: Graph Plot</vt:lpstr>
      <vt:lpstr>Visualization: Parallel Coordinate Plot</vt:lpstr>
      <vt:lpstr>Model Evaluation</vt:lpstr>
      <vt:lpstr>Evaluating Association Rules</vt:lpstr>
      <vt:lpstr>Deployment</vt:lpstr>
      <vt:lpstr>SHINY APP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Basket Analysis  Anticipating Customer Behaviour </dc:title>
  <cp:lastModifiedBy>Jessee</cp:lastModifiedBy>
  <cp:revision>1</cp:revision>
  <dcterms:modified xsi:type="dcterms:W3CDTF">2019-06-12T03:41:35Z</dcterms:modified>
</cp:coreProperties>
</file>